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135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4CF93-9136-427A-B947-983F88881847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312AB-AC72-4CC3-915D-3B995110081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4CF93-9136-427A-B947-983F88881847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312AB-AC72-4CC3-915D-3B995110081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4CF93-9136-427A-B947-983F88881847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312AB-AC72-4CC3-915D-3B995110081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4CF93-9136-427A-B947-983F88881847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312AB-AC72-4CC3-915D-3B995110081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4CF93-9136-427A-B947-983F88881847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312AB-AC72-4CC3-915D-3B995110081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4CF93-9136-427A-B947-983F88881847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312AB-AC72-4CC3-915D-3B995110081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4CF93-9136-427A-B947-983F88881847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312AB-AC72-4CC3-915D-3B995110081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4CF93-9136-427A-B947-983F88881847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312AB-AC72-4CC3-915D-3B995110081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4CF93-9136-427A-B947-983F88881847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312AB-AC72-4CC3-915D-3B995110081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4CF93-9136-427A-B947-983F88881847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312AB-AC72-4CC3-915D-3B995110081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4CF93-9136-427A-B947-983F88881847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312AB-AC72-4CC3-915D-3B995110081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4CF93-9136-427A-B947-983F88881847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F312AB-AC72-4CC3-915D-3B9951100816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787D3933-0D28-7AA8-2149-1BA6172AB7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251" y="1208968"/>
            <a:ext cx="8133497" cy="444006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14538" y="192088"/>
            <a:ext cx="5114925" cy="647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grayscl/>
            <a:lum bright="10000" contrast="-20000"/>
          </a:blip>
          <a:srcRect t="21274" b="19381"/>
          <a:stretch>
            <a:fillRect/>
          </a:stretch>
        </p:blipFill>
        <p:spPr bwMode="auto">
          <a:xfrm>
            <a:off x="1979712" y="1556792"/>
            <a:ext cx="5114925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grayscl/>
            <a:lum bright="10000" contrast="-20000"/>
          </a:blip>
          <a:srcRect b="78726"/>
          <a:stretch>
            <a:fillRect/>
          </a:stretch>
        </p:blipFill>
        <p:spPr bwMode="auto">
          <a:xfrm>
            <a:off x="1979712" y="188640"/>
            <a:ext cx="5114925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t="80619"/>
          <a:stretch>
            <a:fillRect/>
          </a:stretch>
        </p:blipFill>
        <p:spPr bwMode="auto">
          <a:xfrm>
            <a:off x="1979712" y="5373216"/>
            <a:ext cx="5114925" cy="124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 t="20979" b="18824"/>
          <a:stretch>
            <a:fillRect/>
          </a:stretch>
        </p:blipFill>
        <p:spPr bwMode="auto">
          <a:xfrm>
            <a:off x="2014538" y="1556792"/>
            <a:ext cx="5114925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/>
          <a:srcRect t="26257"/>
          <a:stretch>
            <a:fillRect/>
          </a:stretch>
        </p:blipFill>
        <p:spPr bwMode="auto">
          <a:xfrm>
            <a:off x="2008308" y="1484784"/>
            <a:ext cx="5124450" cy="380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90222" y="1526824"/>
            <a:ext cx="5105400" cy="380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07805" y="1563688"/>
            <a:ext cx="508635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03043" y="1527558"/>
            <a:ext cx="5095875" cy="384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959195" y="1501775"/>
            <a:ext cx="5162550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6" name="Grupo 15"/>
          <p:cNvGrpSpPr/>
          <p:nvPr/>
        </p:nvGrpSpPr>
        <p:grpSpPr>
          <a:xfrm>
            <a:off x="4160972" y="5362706"/>
            <a:ext cx="864096" cy="360040"/>
            <a:chOff x="3995936" y="5322228"/>
            <a:chExt cx="781578" cy="276999"/>
          </a:xfrm>
        </p:grpSpPr>
        <p:pic>
          <p:nvPicPr>
            <p:cNvPr id="17" name="Picture 3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995936" y="5373216"/>
              <a:ext cx="720080" cy="216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8" name="CaixaDeTexto 17"/>
            <p:cNvSpPr txBox="1"/>
            <p:nvPr/>
          </p:nvSpPr>
          <p:spPr>
            <a:xfrm>
              <a:off x="4057434" y="5322228"/>
              <a:ext cx="7200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/>
                <a:t>20-29%</a:t>
              </a:r>
            </a:p>
          </p:txBody>
        </p:sp>
      </p:grpSp>
      <p:grpSp>
        <p:nvGrpSpPr>
          <p:cNvPr id="19" name="Grupo 18"/>
          <p:cNvGrpSpPr/>
          <p:nvPr/>
        </p:nvGrpSpPr>
        <p:grpSpPr>
          <a:xfrm>
            <a:off x="5014558" y="5434714"/>
            <a:ext cx="925594" cy="276999"/>
            <a:chOff x="7092280" y="5013176"/>
            <a:chExt cx="925594" cy="276999"/>
          </a:xfrm>
        </p:grpSpPr>
        <p:pic>
          <p:nvPicPr>
            <p:cNvPr id="20" name="Picture 4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7092280" y="5013176"/>
              <a:ext cx="792088" cy="2615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1" name="CaixaDeTexto 20"/>
            <p:cNvSpPr txBox="1"/>
            <p:nvPr/>
          </p:nvSpPr>
          <p:spPr>
            <a:xfrm>
              <a:off x="7225787" y="5013176"/>
              <a:ext cx="7920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/>
                <a:t>30-49%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95433" y="85102"/>
            <a:ext cx="878497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u="sng" dirty="0"/>
              <a:t>Atividades</a:t>
            </a:r>
            <a:r>
              <a:rPr lang="pt-BR" dirty="0"/>
              <a:t>:</a:t>
            </a:r>
          </a:p>
          <a:p>
            <a:endParaRPr lang="pt-BR" dirty="0"/>
          </a:p>
          <a:p>
            <a:r>
              <a:rPr lang="pt-BR" dirty="0"/>
              <a:t>1) De acordo com o mapa, cite países apresenta uma taxa de impostos na faixa de 20% à 29%.</a:t>
            </a:r>
          </a:p>
          <a:p>
            <a:endParaRPr lang="pt-BR" dirty="0"/>
          </a:p>
          <a:p>
            <a:r>
              <a:rPr lang="pt-BR" dirty="0"/>
              <a:t>2) Qual continente apresenta maior concentração de países com taxas de impostos na faixa de +50%? E  na faixa de 1-19%?</a:t>
            </a:r>
          </a:p>
        </p:txBody>
      </p:sp>
      <p:grpSp>
        <p:nvGrpSpPr>
          <p:cNvPr id="10" name="Grupo 9"/>
          <p:cNvGrpSpPr/>
          <p:nvPr/>
        </p:nvGrpSpPr>
        <p:grpSpPr>
          <a:xfrm>
            <a:off x="3923928" y="2132856"/>
            <a:ext cx="4968552" cy="4320480"/>
            <a:chOff x="2373576" y="1978161"/>
            <a:chExt cx="4714875" cy="3848100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373576" y="1978161"/>
              <a:ext cx="4714875" cy="3848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6" name="Grupo 5"/>
            <p:cNvGrpSpPr/>
            <p:nvPr/>
          </p:nvGrpSpPr>
          <p:grpSpPr>
            <a:xfrm>
              <a:off x="4337569" y="5516517"/>
              <a:ext cx="762846" cy="277000"/>
              <a:chOff x="4263999" y="5001951"/>
              <a:chExt cx="762846" cy="277000"/>
            </a:xfrm>
          </p:grpSpPr>
          <p:pic>
            <p:nvPicPr>
              <p:cNvPr id="3075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263999" y="5061657"/>
                <a:ext cx="720079" cy="2160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5" name="CaixaDeTexto 4"/>
              <p:cNvSpPr txBox="1"/>
              <p:nvPr/>
            </p:nvSpPr>
            <p:spPr>
              <a:xfrm>
                <a:off x="4306765" y="5001951"/>
                <a:ext cx="720080" cy="277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200" dirty="0"/>
                  <a:t>20-29%</a:t>
                </a:r>
              </a:p>
            </p:txBody>
          </p:sp>
        </p:grpSp>
        <p:grpSp>
          <p:nvGrpSpPr>
            <p:cNvPr id="9" name="Grupo 8"/>
            <p:cNvGrpSpPr/>
            <p:nvPr/>
          </p:nvGrpSpPr>
          <p:grpSpPr>
            <a:xfrm>
              <a:off x="5077833" y="5537535"/>
              <a:ext cx="925594" cy="277000"/>
              <a:chOff x="7341611" y="4692897"/>
              <a:chExt cx="925594" cy="277000"/>
            </a:xfrm>
          </p:grpSpPr>
          <p:pic>
            <p:nvPicPr>
              <p:cNvPr id="3076" name="Picture 4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341611" y="4692897"/>
                <a:ext cx="792088" cy="2615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8" name="CaixaDeTexto 7"/>
              <p:cNvSpPr txBox="1"/>
              <p:nvPr/>
            </p:nvSpPr>
            <p:spPr>
              <a:xfrm>
                <a:off x="7475118" y="4692898"/>
                <a:ext cx="79208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200" dirty="0"/>
                  <a:t>30-49%</a:t>
                </a:r>
              </a:p>
            </p:txBody>
          </p:sp>
        </p:grpSp>
      </p:grpSp>
      <p:sp>
        <p:nvSpPr>
          <p:cNvPr id="11" name="Retângulo 10"/>
          <p:cNvSpPr/>
          <p:nvPr/>
        </p:nvSpPr>
        <p:spPr>
          <a:xfrm>
            <a:off x="56516" y="2287382"/>
            <a:ext cx="35793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3) Um profissional que recebe $200.000 anual, vai pagar quanto de imposto: </a:t>
            </a:r>
            <a:br>
              <a:rPr lang="pt-BR" dirty="0"/>
            </a:br>
            <a:r>
              <a:rPr lang="pt-BR" dirty="0"/>
              <a:t>a) nos EUA? (37%)</a:t>
            </a:r>
            <a:br>
              <a:rPr lang="pt-BR" dirty="0"/>
            </a:br>
            <a:r>
              <a:rPr lang="pt-BR" dirty="0"/>
              <a:t>b) no Brasil?  (27%)</a:t>
            </a:r>
            <a:br>
              <a:rPr lang="pt-BR" dirty="0"/>
            </a:br>
            <a:r>
              <a:rPr lang="pt-BR" dirty="0"/>
              <a:t>c) no Japão? (55%)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101</Words>
  <Application>Microsoft Office PowerPoint</Application>
  <PresentationFormat>Apresentação na tela (4:3)</PresentationFormat>
  <Paragraphs>10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6" baseType="lpstr">
      <vt:lpstr>Arial</vt:lpstr>
      <vt:lpstr>Calibri</vt:lpstr>
      <vt:lpstr>Tema do Office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Matemática Financeira Imposto pelo mundo</dc:title>
  <dc:creator>Cláudio C. Coelho</dc:creator>
  <cp:lastModifiedBy>Claudio Camargo Coelho</cp:lastModifiedBy>
  <cp:revision>7</cp:revision>
  <dcterms:created xsi:type="dcterms:W3CDTF">2025-08-02T16:46:15Z</dcterms:created>
  <dcterms:modified xsi:type="dcterms:W3CDTF">2026-08-03T19:26:31Z</dcterms:modified>
</cp:coreProperties>
</file>