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1" r:id="rId4"/>
    <p:sldId id="260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72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96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733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841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59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7067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647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75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98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593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3353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25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F7EEF-416E-4567-8C54-DFC762A2146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6BA57-E0E5-4511-92F7-C578AE1329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77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8161712F-339F-B1F3-9256-858351A56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652462"/>
            <a:ext cx="975360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60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C9F4A-5F0A-CC5B-799E-A5AA75140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2BC763-61C4-7BAC-74CE-EF5001041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F8056A28-7AE9-D7FA-0BE1-3E0045DC5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2B4AA618-CEDF-CA5B-AFAD-DC5D40311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8AB00C8-0382-2606-A63D-C4A0770AF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42" y="181598"/>
            <a:ext cx="11224009" cy="649123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0896B7E-B332-9D18-C9ED-3125C696D512}"/>
              </a:ext>
            </a:extLst>
          </p:cNvPr>
          <p:cNvSpPr txBox="1"/>
          <p:nvPr/>
        </p:nvSpPr>
        <p:spPr>
          <a:xfrm>
            <a:off x="480670" y="337936"/>
            <a:ext cx="64144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FFFF00"/>
                </a:solidFill>
              </a:rPr>
              <a:t>Deseja-se fazer uma reserva de</a:t>
            </a:r>
          </a:p>
          <a:p>
            <a:r>
              <a:rPr lang="pt-BR" sz="2800" b="1" dirty="0">
                <a:solidFill>
                  <a:srgbClr val="FFFF00"/>
                </a:solidFill>
              </a:rPr>
              <a:t>1 km². Qual o melhor formato geométrico</a:t>
            </a:r>
          </a:p>
          <a:p>
            <a:r>
              <a:rPr lang="pt-BR" sz="2800" b="1" dirty="0">
                <a:solidFill>
                  <a:srgbClr val="FFFF00"/>
                </a:solidFill>
              </a:rPr>
              <a:t>para minimizar os efeitos de borda?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93F19A6-C2C6-FB46-AE50-F04351D9A9C2}"/>
              </a:ext>
            </a:extLst>
          </p:cNvPr>
          <p:cNvSpPr/>
          <p:nvPr/>
        </p:nvSpPr>
        <p:spPr>
          <a:xfrm>
            <a:off x="1819656" y="2596896"/>
            <a:ext cx="2139696" cy="16824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9B9E175-A69E-4A3B-CFBE-B431EB6CC411}"/>
              </a:ext>
            </a:extLst>
          </p:cNvPr>
          <p:cNvSpPr/>
          <p:nvPr/>
        </p:nvSpPr>
        <p:spPr>
          <a:xfrm>
            <a:off x="1819656" y="2523744"/>
            <a:ext cx="2075688" cy="19659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riângulo isósceles 7">
            <a:extLst>
              <a:ext uri="{FF2B5EF4-FFF2-40B4-BE49-F238E27FC236}">
                <a16:creationId xmlns:a16="http://schemas.microsoft.com/office/drawing/2014/main" id="{58529169-2373-2CDE-1D3E-358AF5E7E99F}"/>
              </a:ext>
            </a:extLst>
          </p:cNvPr>
          <p:cNvSpPr/>
          <p:nvPr/>
        </p:nvSpPr>
        <p:spPr>
          <a:xfrm>
            <a:off x="1532467" y="2066544"/>
            <a:ext cx="2650066" cy="2322576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905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514EAF-EB4F-D097-C8F2-C2EDD099C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77844D-55E4-37D9-A5C3-3E73A0E23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3FCC0313-5DB5-DDA6-2918-E16394F9F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79A4070-E266-181C-973A-EFEA3DA88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90F121B-7A03-30EB-C4DE-1162ED802FDA}"/>
              </a:ext>
            </a:extLst>
          </p:cNvPr>
          <p:cNvSpPr txBox="1"/>
          <p:nvPr/>
        </p:nvSpPr>
        <p:spPr>
          <a:xfrm>
            <a:off x="1051560" y="877824"/>
            <a:ext cx="3944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Formatos possíveis: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17231FAA-EBE6-DF89-9195-BE1BAD7F1CB5}"/>
              </a:ext>
            </a:extLst>
          </p:cNvPr>
          <p:cNvGrpSpPr/>
          <p:nvPr/>
        </p:nvGrpSpPr>
        <p:grpSpPr>
          <a:xfrm>
            <a:off x="1426464" y="1743146"/>
            <a:ext cx="2830591" cy="2307646"/>
            <a:chOff x="1426464" y="1743146"/>
            <a:chExt cx="2830591" cy="2307646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FDBDDBBE-71DD-4D99-C1FB-D0DDB8F0BD4B}"/>
                </a:ext>
              </a:extLst>
            </p:cNvPr>
            <p:cNvSpPr/>
            <p:nvPr/>
          </p:nvSpPr>
          <p:spPr>
            <a:xfrm>
              <a:off x="1426464" y="2048256"/>
              <a:ext cx="2188817" cy="200253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Área = 1 km²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7E42A5F-2349-ED2B-501A-3EE55E2DA697}"/>
                </a:ext>
              </a:extLst>
            </p:cNvPr>
            <p:cNvSpPr txBox="1"/>
            <p:nvPr/>
          </p:nvSpPr>
          <p:spPr>
            <a:xfrm>
              <a:off x="2221992" y="1743146"/>
              <a:ext cx="6431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 km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A8087005-34BD-0BD7-416E-9309333E62E9}"/>
                </a:ext>
              </a:extLst>
            </p:cNvPr>
            <p:cNvSpPr txBox="1"/>
            <p:nvPr/>
          </p:nvSpPr>
          <p:spPr>
            <a:xfrm>
              <a:off x="3613930" y="2680192"/>
              <a:ext cx="6431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 km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AEC7A693-632E-BCB2-750F-97375431FEC8}"/>
              </a:ext>
            </a:extLst>
          </p:cNvPr>
          <p:cNvGrpSpPr/>
          <p:nvPr/>
        </p:nvGrpSpPr>
        <p:grpSpPr>
          <a:xfrm>
            <a:off x="4965685" y="1955115"/>
            <a:ext cx="2193432" cy="2188817"/>
            <a:chOff x="6355080" y="2112478"/>
            <a:chExt cx="2193432" cy="2188817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C2C3DE0A-F3E4-AC24-6798-1D8CA282DF8F}"/>
                </a:ext>
              </a:extLst>
            </p:cNvPr>
            <p:cNvSpPr/>
            <p:nvPr/>
          </p:nvSpPr>
          <p:spPr>
            <a:xfrm>
              <a:off x="6355080" y="2112478"/>
              <a:ext cx="2188817" cy="2188817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8" name="Conector de Seta Reta 17">
              <a:extLst>
                <a:ext uri="{FF2B5EF4-FFF2-40B4-BE49-F238E27FC236}">
                  <a16:creationId xmlns:a16="http://schemas.microsoft.com/office/drawing/2014/main" id="{75939CE6-655E-B6FD-2ADD-0F0BDD52D5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67600" y="2819400"/>
              <a:ext cx="998220" cy="396240"/>
            </a:xfrm>
            <a:prstGeom prst="straightConnector1">
              <a:avLst/>
            </a:prstGeom>
            <a:ln w="38100">
              <a:solidFill>
                <a:schemeClr val="accent4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2646E394-D54C-1760-3468-18F7B8815391}"/>
                </a:ext>
              </a:extLst>
            </p:cNvPr>
            <p:cNvSpPr txBox="1"/>
            <p:nvPr/>
          </p:nvSpPr>
          <p:spPr>
            <a:xfrm rot="20302297">
              <a:off x="6950126" y="2634734"/>
              <a:ext cx="15983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R = 564 metros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81CB5923-8958-8282-4AE4-178E181DB501}"/>
                </a:ext>
              </a:extLst>
            </p:cNvPr>
            <p:cNvSpPr txBox="1"/>
            <p:nvPr/>
          </p:nvSpPr>
          <p:spPr>
            <a:xfrm>
              <a:off x="6800244" y="3625755"/>
              <a:ext cx="1377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Área = 1 km²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B2AFB33-25E9-221F-9CA6-95F0CB8F7A5A}"/>
              </a:ext>
            </a:extLst>
          </p:cNvPr>
          <p:cNvGrpSpPr/>
          <p:nvPr/>
        </p:nvGrpSpPr>
        <p:grpSpPr>
          <a:xfrm>
            <a:off x="8009200" y="1861975"/>
            <a:ext cx="2491740" cy="2607422"/>
            <a:chOff x="8009200" y="1861975"/>
            <a:chExt cx="2491740" cy="2607422"/>
          </a:xfrm>
        </p:grpSpPr>
        <p:sp>
          <p:nvSpPr>
            <p:cNvPr id="26" name="Triângulo isósceles 25">
              <a:extLst>
                <a:ext uri="{FF2B5EF4-FFF2-40B4-BE49-F238E27FC236}">
                  <a16:creationId xmlns:a16="http://schemas.microsoft.com/office/drawing/2014/main" id="{F0868349-145C-7EE9-3FE7-96CD0B7FBEE3}"/>
                </a:ext>
              </a:extLst>
            </p:cNvPr>
            <p:cNvSpPr/>
            <p:nvPr/>
          </p:nvSpPr>
          <p:spPr>
            <a:xfrm>
              <a:off x="8009200" y="1861975"/>
              <a:ext cx="2491740" cy="2188817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10B1E3DD-4BF4-066A-A2CB-FA9FA8FB4281}"/>
                </a:ext>
              </a:extLst>
            </p:cNvPr>
            <p:cNvSpPr txBox="1"/>
            <p:nvPr/>
          </p:nvSpPr>
          <p:spPr>
            <a:xfrm rot="18003730">
              <a:off x="7987453" y="2531851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1,52 km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66B69651-B343-FFCE-2155-7BE88F088469}"/>
                </a:ext>
              </a:extLst>
            </p:cNvPr>
            <p:cNvSpPr txBox="1"/>
            <p:nvPr/>
          </p:nvSpPr>
          <p:spPr>
            <a:xfrm rot="3406374">
              <a:off x="9622896" y="2659000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1,52 km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B6707EFA-3134-2582-CBFE-F396950D95AC}"/>
                </a:ext>
              </a:extLst>
            </p:cNvPr>
            <p:cNvSpPr txBox="1"/>
            <p:nvPr/>
          </p:nvSpPr>
          <p:spPr>
            <a:xfrm>
              <a:off x="8787634" y="4100065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1,52 km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BC1A8607-B5D0-C4D7-2B1D-0B2C587CD91E}"/>
                </a:ext>
              </a:extLst>
            </p:cNvPr>
            <p:cNvSpPr txBox="1"/>
            <p:nvPr/>
          </p:nvSpPr>
          <p:spPr>
            <a:xfrm>
              <a:off x="8566322" y="3540463"/>
              <a:ext cx="1377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Área = 1 km²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154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5F41A5-BFD0-1A72-23B3-38F3DF861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261474-C39D-7321-042A-985BDEBD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91D50DB-F6C0-78A2-7241-D6CFFED11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1A26F389-F44A-8301-80F9-1783CE08A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BE34AF-E47A-D311-08B4-3B91BF997E94}"/>
              </a:ext>
            </a:extLst>
          </p:cNvPr>
          <p:cNvSpPr txBox="1"/>
          <p:nvPr/>
        </p:nvSpPr>
        <p:spPr>
          <a:xfrm>
            <a:off x="1051560" y="877824"/>
            <a:ext cx="3944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Formatos possíveis: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DBE01FB-C285-87D9-0531-189AD126F4FD}"/>
              </a:ext>
            </a:extLst>
          </p:cNvPr>
          <p:cNvSpPr txBox="1"/>
          <p:nvPr/>
        </p:nvSpPr>
        <p:spPr>
          <a:xfrm>
            <a:off x="1534160" y="1706880"/>
            <a:ext cx="9225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O melhor formato é aquele que tiver </a:t>
            </a:r>
            <a:r>
              <a:rPr 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MENOR</a:t>
            </a: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perímetro</a:t>
            </a:r>
            <a:r>
              <a:rPr lang="pt-BR" sz="3600" dirty="0"/>
              <a:t>, ou seja, as menores distâncias expostas na borda.</a:t>
            </a:r>
          </a:p>
        </p:txBody>
      </p:sp>
    </p:spTree>
    <p:extLst>
      <p:ext uri="{BB962C8B-B14F-4D97-AF65-F5344CB8AC3E}">
        <p14:creationId xmlns:p14="http://schemas.microsoft.com/office/powerpoint/2010/main" val="3358636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190160-37F5-F7A4-5EBB-C0EA501F3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A060C3E-489D-406F-C0C8-5EB419370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7D20F3F-5AF2-8314-CD03-93163C66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C571A18-4CF2-E3EB-D036-37E503BA3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2EE02E1-E4DF-EF4F-023F-52CEC8807AA8}"/>
              </a:ext>
            </a:extLst>
          </p:cNvPr>
          <p:cNvSpPr txBox="1"/>
          <p:nvPr/>
        </p:nvSpPr>
        <p:spPr>
          <a:xfrm>
            <a:off x="1051560" y="877824"/>
            <a:ext cx="3944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Formatos possíveis: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FC156AD3-A9B2-9F56-2567-1A3CF05902A2}"/>
              </a:ext>
            </a:extLst>
          </p:cNvPr>
          <p:cNvGrpSpPr/>
          <p:nvPr/>
        </p:nvGrpSpPr>
        <p:grpSpPr>
          <a:xfrm>
            <a:off x="938784" y="1682186"/>
            <a:ext cx="2850895" cy="2290374"/>
            <a:chOff x="1426464" y="1743146"/>
            <a:chExt cx="2830591" cy="2307646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4E2C45C1-0D6C-6396-F5F6-4145E0A01AEE}"/>
                </a:ext>
              </a:extLst>
            </p:cNvPr>
            <p:cNvSpPr/>
            <p:nvPr/>
          </p:nvSpPr>
          <p:spPr>
            <a:xfrm>
              <a:off x="1426464" y="2048256"/>
              <a:ext cx="2188817" cy="200253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Área = 1 km²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025B781C-7AAF-9B1D-8B4B-E13547032338}"/>
                </a:ext>
              </a:extLst>
            </p:cNvPr>
            <p:cNvSpPr txBox="1"/>
            <p:nvPr/>
          </p:nvSpPr>
          <p:spPr>
            <a:xfrm>
              <a:off x="2221992" y="1743146"/>
              <a:ext cx="6431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 km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97D77397-5E51-641C-3D5F-B6CB992F6A38}"/>
                </a:ext>
              </a:extLst>
            </p:cNvPr>
            <p:cNvSpPr txBox="1"/>
            <p:nvPr/>
          </p:nvSpPr>
          <p:spPr>
            <a:xfrm>
              <a:off x="3613930" y="2680192"/>
              <a:ext cx="6431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 km</a:t>
              </a: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F22D96EF-BD96-0883-FAF2-BC7276DDA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846" y="3993675"/>
            <a:ext cx="8830907" cy="213389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9742761-06B5-3339-CAFD-60B7C6254E68}"/>
              </a:ext>
            </a:extLst>
          </p:cNvPr>
          <p:cNvSpPr txBox="1"/>
          <p:nvPr/>
        </p:nvSpPr>
        <p:spPr>
          <a:xfrm>
            <a:off x="4153691" y="2133123"/>
            <a:ext cx="842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Área = 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1F305D5-D19D-3A2C-13AD-A2AA869E0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781" y="1971129"/>
            <a:ext cx="1321589" cy="53132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FFA5D6F-A45A-73A2-082E-F358D0B25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3423" y="1346169"/>
            <a:ext cx="3220711" cy="170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39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D4A79-F412-7222-CE67-1AB6B2B2F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0C6A96-E7F4-EC02-580E-578C27AB8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95763B5D-2527-189F-E7C5-61C5264A7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DB52FB4-C337-DA30-4AB7-D43E53040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58003A9-EC7C-4C96-6188-B94A620FD1E2}"/>
              </a:ext>
            </a:extLst>
          </p:cNvPr>
          <p:cNvSpPr txBox="1"/>
          <p:nvPr/>
        </p:nvSpPr>
        <p:spPr>
          <a:xfrm>
            <a:off x="1051560" y="877824"/>
            <a:ext cx="3944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Formatos possíveis: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D5CC9F91-1286-1E88-D1C5-A0096AC2FA41}"/>
              </a:ext>
            </a:extLst>
          </p:cNvPr>
          <p:cNvGrpSpPr/>
          <p:nvPr/>
        </p:nvGrpSpPr>
        <p:grpSpPr>
          <a:xfrm>
            <a:off x="748958" y="1526278"/>
            <a:ext cx="2193432" cy="2188817"/>
            <a:chOff x="6355080" y="2112478"/>
            <a:chExt cx="2193432" cy="2188817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B1B404C6-7F63-2F6D-E2B0-B8B74DFD3264}"/>
                </a:ext>
              </a:extLst>
            </p:cNvPr>
            <p:cNvSpPr/>
            <p:nvPr/>
          </p:nvSpPr>
          <p:spPr>
            <a:xfrm>
              <a:off x="6355080" y="2112478"/>
              <a:ext cx="2188817" cy="2188817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cxnSp>
          <p:nvCxnSpPr>
            <p:cNvPr id="18" name="Conector de Seta Reta 17">
              <a:extLst>
                <a:ext uri="{FF2B5EF4-FFF2-40B4-BE49-F238E27FC236}">
                  <a16:creationId xmlns:a16="http://schemas.microsoft.com/office/drawing/2014/main" id="{98AC12CC-AF49-FDBA-EC6E-5765506DAD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67600" y="2819400"/>
              <a:ext cx="998220" cy="396240"/>
            </a:xfrm>
            <a:prstGeom prst="straightConnector1">
              <a:avLst/>
            </a:prstGeom>
            <a:ln w="38100">
              <a:solidFill>
                <a:schemeClr val="accent4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B61715E8-C25C-8CC6-43D4-BED770F4A8E5}"/>
                </a:ext>
              </a:extLst>
            </p:cNvPr>
            <p:cNvSpPr txBox="1"/>
            <p:nvPr/>
          </p:nvSpPr>
          <p:spPr>
            <a:xfrm rot="20302297">
              <a:off x="6950126" y="2634734"/>
              <a:ext cx="15983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R = 564 metros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2832FFD5-2739-6AF3-58A7-6827DA1DC09A}"/>
                </a:ext>
              </a:extLst>
            </p:cNvPr>
            <p:cNvSpPr txBox="1"/>
            <p:nvPr/>
          </p:nvSpPr>
          <p:spPr>
            <a:xfrm>
              <a:off x="6800244" y="3625755"/>
              <a:ext cx="1377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Área = 1 km²</a:t>
              </a: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AE573B07-77F2-8061-274D-423C8DEE0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381" y="3293324"/>
            <a:ext cx="8640381" cy="271500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DD25A2F-C5D9-4D42-B5CB-2FEF81D89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889" y="2053104"/>
            <a:ext cx="1471255" cy="646332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520A2B24-9E1F-2410-BD9F-5E2750ADC3B0}"/>
              </a:ext>
            </a:extLst>
          </p:cNvPr>
          <p:cNvSpPr txBox="1"/>
          <p:nvPr/>
        </p:nvSpPr>
        <p:spPr>
          <a:xfrm>
            <a:off x="3611653" y="2224073"/>
            <a:ext cx="842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Área = 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1EB5FD90-498F-EDC3-A0D3-575AB637C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5965" y="1766964"/>
            <a:ext cx="2346040" cy="106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42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39EBD-73DF-CC5D-E744-4AC1EFA12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657FEB-E1E7-999A-B500-016581557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ED3DAF5D-D798-3962-B07D-80782C25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E83415B-E993-BCC9-D650-76AD4D456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B0AEBAA-FC81-BBB3-829D-49EB69B54820}"/>
              </a:ext>
            </a:extLst>
          </p:cNvPr>
          <p:cNvSpPr txBox="1"/>
          <p:nvPr/>
        </p:nvSpPr>
        <p:spPr>
          <a:xfrm>
            <a:off x="1051560" y="877824"/>
            <a:ext cx="3944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Formatos possíveis:</a:t>
            </a: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DE5093AE-3A27-F4BD-76C7-992EA14F38D9}"/>
              </a:ext>
            </a:extLst>
          </p:cNvPr>
          <p:cNvGrpSpPr/>
          <p:nvPr/>
        </p:nvGrpSpPr>
        <p:grpSpPr>
          <a:xfrm>
            <a:off x="871637" y="3660565"/>
            <a:ext cx="2491740" cy="2607422"/>
            <a:chOff x="8009200" y="1861975"/>
            <a:chExt cx="2491740" cy="2607422"/>
          </a:xfrm>
        </p:grpSpPr>
        <p:sp>
          <p:nvSpPr>
            <p:cNvPr id="26" name="Triângulo isósceles 25">
              <a:extLst>
                <a:ext uri="{FF2B5EF4-FFF2-40B4-BE49-F238E27FC236}">
                  <a16:creationId xmlns:a16="http://schemas.microsoft.com/office/drawing/2014/main" id="{5194B6D9-6C8B-F949-6D9B-A99A7EBBEA66}"/>
                </a:ext>
              </a:extLst>
            </p:cNvPr>
            <p:cNvSpPr/>
            <p:nvPr/>
          </p:nvSpPr>
          <p:spPr>
            <a:xfrm>
              <a:off x="8009200" y="1861975"/>
              <a:ext cx="2491740" cy="2188817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BEDB501B-E5E0-53CC-E422-D38DFFE05F81}"/>
                </a:ext>
              </a:extLst>
            </p:cNvPr>
            <p:cNvSpPr txBox="1"/>
            <p:nvPr/>
          </p:nvSpPr>
          <p:spPr>
            <a:xfrm rot="18003730">
              <a:off x="7987453" y="2531851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1,52 km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C833FB23-9C56-4D61-1C25-AD6820FAD504}"/>
                </a:ext>
              </a:extLst>
            </p:cNvPr>
            <p:cNvSpPr txBox="1"/>
            <p:nvPr/>
          </p:nvSpPr>
          <p:spPr>
            <a:xfrm rot="3406374">
              <a:off x="9622896" y="2659000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1,52 km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4D61AB44-D245-9CA4-E3C0-6B376C21CF00}"/>
                </a:ext>
              </a:extLst>
            </p:cNvPr>
            <p:cNvSpPr txBox="1"/>
            <p:nvPr/>
          </p:nvSpPr>
          <p:spPr>
            <a:xfrm>
              <a:off x="8787634" y="4100065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1,52 km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D552D2F3-EBA3-7B95-ADAB-55C38893F3EC}"/>
                </a:ext>
              </a:extLst>
            </p:cNvPr>
            <p:cNvSpPr txBox="1"/>
            <p:nvPr/>
          </p:nvSpPr>
          <p:spPr>
            <a:xfrm>
              <a:off x="8566322" y="3540463"/>
              <a:ext cx="1377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Área = 1 km²</a:t>
              </a: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2572576A-43D0-179B-CF44-CCF733003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201" y="1597815"/>
            <a:ext cx="8554644" cy="26673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F9C0083-7706-CD20-F242-7349E9920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560" y="4861544"/>
            <a:ext cx="1854529" cy="92726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66B2311-6637-499E-F4DB-8DBFA7FFBF50}"/>
              </a:ext>
            </a:extLst>
          </p:cNvPr>
          <p:cNvSpPr txBox="1"/>
          <p:nvPr/>
        </p:nvSpPr>
        <p:spPr>
          <a:xfrm>
            <a:off x="3933108" y="5095322"/>
            <a:ext cx="842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Área = 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AC10909F-AAD1-DAA6-D358-875B2DA6B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6798" y="4199789"/>
            <a:ext cx="2791229" cy="175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31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725F14-2C7B-0B74-20EC-0E24B5AFA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C39DF62-0371-2069-CCC9-AEE9DD8D6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B6716336-94E5-702C-67B1-1EE26FE15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6CFFE93B-46FA-04BE-6491-E26ADF191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D0D40D6-7B34-D0D6-5D29-C216230D4FCC}"/>
              </a:ext>
            </a:extLst>
          </p:cNvPr>
          <p:cNvSpPr txBox="1"/>
          <p:nvPr/>
        </p:nvSpPr>
        <p:spPr>
          <a:xfrm>
            <a:off x="1051560" y="877824"/>
            <a:ext cx="3944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Formatos possíveis: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2D71700-6035-7249-E0EC-CA5AB6031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612" y="1685210"/>
            <a:ext cx="10441564" cy="3455749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54E4C1B2-CA48-FC0E-9E6E-009AE3C1FB6B}"/>
              </a:ext>
            </a:extLst>
          </p:cNvPr>
          <p:cNvSpPr/>
          <p:nvPr/>
        </p:nvSpPr>
        <p:spPr>
          <a:xfrm>
            <a:off x="881772" y="3464560"/>
            <a:ext cx="8201268" cy="7010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48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3505A7-396B-B006-CFBE-885FD1B2A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BAD906-3FC4-87B4-37EC-C969DA08C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6A0B4D5-BF7A-C103-EBF7-A7AA7A8D5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58751C7-BC09-F399-C391-9486E0651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6ED8767-6CD4-D982-F554-982777B55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05" y="1175658"/>
            <a:ext cx="10691990" cy="497114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C8171BE-1713-C866-5321-2ED8EFB33782}"/>
              </a:ext>
            </a:extLst>
          </p:cNvPr>
          <p:cNvSpPr txBox="1"/>
          <p:nvPr/>
        </p:nvSpPr>
        <p:spPr>
          <a:xfrm>
            <a:off x="853440" y="721968"/>
            <a:ext cx="1730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Atividade....</a:t>
            </a:r>
          </a:p>
        </p:txBody>
      </p:sp>
    </p:spTree>
    <p:extLst>
      <p:ext uri="{BB962C8B-B14F-4D97-AF65-F5344CB8AC3E}">
        <p14:creationId xmlns:p14="http://schemas.microsoft.com/office/powerpoint/2010/main" val="216214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D50BD-BCA5-7DA7-7F14-A881188FA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6A09C6F-56E5-54F4-2545-FC86FA280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D5301026-53ED-D299-4AB8-F61E775921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2E1824A-B626-86D6-9558-77521AFBD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6F64EFE-316E-D809-27D2-13AB86184D4C}"/>
              </a:ext>
            </a:extLst>
          </p:cNvPr>
          <p:cNvSpPr txBox="1"/>
          <p:nvPr/>
        </p:nvSpPr>
        <p:spPr>
          <a:xfrm>
            <a:off x="853440" y="721968"/>
            <a:ext cx="1730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Atividade....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5B5F43F-17B9-6F81-4D6F-E76B855DA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" y="1282326"/>
            <a:ext cx="10237054" cy="4488554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87DFCDE-AF9A-E632-DA7D-F682C1689BFC}"/>
              </a:ext>
            </a:extLst>
          </p:cNvPr>
          <p:cNvSpPr/>
          <p:nvPr/>
        </p:nvSpPr>
        <p:spPr>
          <a:xfrm>
            <a:off x="6319520" y="3429000"/>
            <a:ext cx="2529840" cy="665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664AD5C-0434-496A-C57C-7900A3FC7797}"/>
              </a:ext>
            </a:extLst>
          </p:cNvPr>
          <p:cNvSpPr/>
          <p:nvPr/>
        </p:nvSpPr>
        <p:spPr>
          <a:xfrm>
            <a:off x="6319520" y="4240451"/>
            <a:ext cx="2529840" cy="665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92F115-EA1D-D60B-3474-FB7E024ED29B}"/>
              </a:ext>
            </a:extLst>
          </p:cNvPr>
          <p:cNvSpPr/>
          <p:nvPr/>
        </p:nvSpPr>
        <p:spPr>
          <a:xfrm>
            <a:off x="6319520" y="5002799"/>
            <a:ext cx="2529840" cy="665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33C45B2-DB74-3A3D-A26F-485466421F97}"/>
              </a:ext>
            </a:extLst>
          </p:cNvPr>
          <p:cNvSpPr/>
          <p:nvPr/>
        </p:nvSpPr>
        <p:spPr>
          <a:xfrm>
            <a:off x="8883241" y="3429000"/>
            <a:ext cx="2529840" cy="665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2B60DC8-1280-A287-A55B-59FEB221FB24}"/>
              </a:ext>
            </a:extLst>
          </p:cNvPr>
          <p:cNvSpPr/>
          <p:nvPr/>
        </p:nvSpPr>
        <p:spPr>
          <a:xfrm>
            <a:off x="8883241" y="4240451"/>
            <a:ext cx="2529840" cy="665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09032B89-1333-51D0-18BB-B6BA69C2E59A}"/>
              </a:ext>
            </a:extLst>
          </p:cNvPr>
          <p:cNvSpPr/>
          <p:nvPr/>
        </p:nvSpPr>
        <p:spPr>
          <a:xfrm>
            <a:off x="8883241" y="5002799"/>
            <a:ext cx="2529840" cy="665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209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CF5480-7EE9-AFEE-F5A2-296498725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6BAA1A-930A-B9E3-37E0-7970E817C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B5B6C751-2C0C-41AF-491D-05113BB32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4D7C2E5F-58D2-5D2D-6F93-5E30949DE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AC9B881-0A01-BC65-1A40-3D590E705913}"/>
              </a:ext>
            </a:extLst>
          </p:cNvPr>
          <p:cNvSpPr txBox="1"/>
          <p:nvPr/>
        </p:nvSpPr>
        <p:spPr>
          <a:xfrm>
            <a:off x="853440" y="721968"/>
            <a:ext cx="1730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Atividade....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1CC311C-F95D-83EB-79E2-595ED66E9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" y="1183632"/>
            <a:ext cx="9692640" cy="491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6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EC734F-8F3A-ED48-BEF2-1D256F401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 que é “Efeito de Borda?”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829897-9E88-DF2B-FA78-0DC41E04F66A}"/>
              </a:ext>
            </a:extLst>
          </p:cNvPr>
          <p:cNvSpPr txBox="1"/>
          <p:nvPr/>
        </p:nvSpPr>
        <p:spPr>
          <a:xfrm>
            <a:off x="1285240" y="2669084"/>
            <a:ext cx="9144949" cy="2800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O </a:t>
            </a:r>
            <a:r>
              <a:rPr lang="en-US" sz="3600" b="1" dirty="0" err="1"/>
              <a:t>efeito</a:t>
            </a:r>
            <a:r>
              <a:rPr lang="en-US" sz="3600" b="1" dirty="0"/>
              <a:t> de </a:t>
            </a:r>
            <a:r>
              <a:rPr lang="en-US" sz="3600" b="1" dirty="0" err="1"/>
              <a:t>borda</a:t>
            </a:r>
            <a:r>
              <a:rPr lang="en-US" sz="3600" dirty="0"/>
              <a:t> é um </a:t>
            </a:r>
            <a:r>
              <a:rPr lang="en-US" sz="3600" dirty="0" err="1"/>
              <a:t>conceito</a:t>
            </a:r>
            <a:r>
              <a:rPr lang="en-US" sz="3600" dirty="0"/>
              <a:t> da </a:t>
            </a:r>
            <a:r>
              <a:rPr lang="en-US" sz="3600" dirty="0" err="1"/>
              <a:t>ecologia</a:t>
            </a:r>
            <a:r>
              <a:rPr lang="en-US" sz="3600" dirty="0"/>
              <a:t> </a:t>
            </a:r>
            <a:r>
              <a:rPr lang="en-US" sz="3600" dirty="0" err="1"/>
              <a:t>que</a:t>
            </a:r>
            <a:r>
              <a:rPr lang="en-US" sz="3600" dirty="0"/>
              <a:t> </a:t>
            </a:r>
            <a:r>
              <a:rPr lang="en-US" sz="3600" dirty="0" err="1"/>
              <a:t>explica</a:t>
            </a:r>
            <a:r>
              <a:rPr lang="en-US" sz="3600" dirty="0"/>
              <a:t> o </a:t>
            </a:r>
            <a:r>
              <a:rPr lang="en-US" sz="3600" dirty="0" err="1"/>
              <a:t>que</a:t>
            </a:r>
            <a:r>
              <a:rPr lang="en-US" sz="3600" dirty="0"/>
              <a:t> </a:t>
            </a:r>
            <a:r>
              <a:rPr lang="en-US" sz="3600" dirty="0" err="1"/>
              <a:t>acontece</a:t>
            </a:r>
            <a:r>
              <a:rPr lang="en-US" sz="3600" dirty="0"/>
              <a:t> </a:t>
            </a:r>
            <a:r>
              <a:rPr lang="en-US" sz="3600" dirty="0" err="1"/>
              <a:t>quando</a:t>
            </a:r>
            <a:r>
              <a:rPr lang="en-US" sz="3600" dirty="0"/>
              <a:t> a </a:t>
            </a:r>
            <a:r>
              <a:rPr lang="en-US" sz="3600" dirty="0" err="1"/>
              <a:t>natureza</a:t>
            </a:r>
            <a:r>
              <a:rPr lang="en-US" sz="3600" dirty="0"/>
              <a:t> é "</a:t>
            </a:r>
            <a:r>
              <a:rPr lang="en-US" sz="3600" dirty="0" err="1"/>
              <a:t>cortada</a:t>
            </a:r>
            <a:r>
              <a:rPr lang="en-US" sz="3600" dirty="0"/>
              <a:t>" </a:t>
            </a:r>
            <a:r>
              <a:rPr lang="en-US" sz="3600" dirty="0" err="1"/>
              <a:t>ou</a:t>
            </a:r>
            <a:r>
              <a:rPr lang="en-US" sz="3600" dirty="0"/>
              <a:t> </a:t>
            </a:r>
            <a:r>
              <a:rPr lang="en-US" sz="3600" dirty="0" err="1"/>
              <a:t>dividida</a:t>
            </a:r>
            <a:r>
              <a:rPr lang="en-US" sz="3600" dirty="0"/>
              <a:t> </a:t>
            </a:r>
            <a:r>
              <a:rPr lang="en-US" sz="3600" dirty="0" err="1"/>
              <a:t>por</a:t>
            </a:r>
            <a:r>
              <a:rPr lang="en-US" sz="3600" dirty="0"/>
              <a:t> </a:t>
            </a:r>
            <a:r>
              <a:rPr lang="en-US" sz="3600" dirty="0" err="1"/>
              <a:t>ações</a:t>
            </a:r>
            <a:r>
              <a:rPr lang="en-US" sz="3600" dirty="0"/>
              <a:t> </a:t>
            </a:r>
            <a:r>
              <a:rPr lang="en-US" sz="3600" dirty="0" err="1"/>
              <a:t>humanas</a:t>
            </a:r>
            <a:r>
              <a:rPr lang="en-US" sz="3600" dirty="0"/>
              <a:t>, </a:t>
            </a:r>
            <a:r>
              <a:rPr lang="en-US" sz="3600" dirty="0" err="1"/>
              <a:t>como</a:t>
            </a:r>
            <a:r>
              <a:rPr lang="en-US" sz="3600" dirty="0"/>
              <a:t> a </a:t>
            </a:r>
            <a:r>
              <a:rPr lang="en-US" sz="3600" dirty="0" err="1"/>
              <a:t>criação</a:t>
            </a:r>
            <a:r>
              <a:rPr lang="en-US" sz="3600" dirty="0"/>
              <a:t> de </a:t>
            </a:r>
            <a:r>
              <a:rPr lang="en-US" sz="3600" dirty="0" err="1"/>
              <a:t>uma</a:t>
            </a:r>
            <a:r>
              <a:rPr lang="en-US" sz="3600" dirty="0"/>
              <a:t> </a:t>
            </a:r>
            <a:r>
              <a:rPr lang="en-US" sz="3600" dirty="0" err="1"/>
              <a:t>estrada</a:t>
            </a:r>
            <a:r>
              <a:rPr lang="en-US" sz="3600" dirty="0"/>
              <a:t>, um </a:t>
            </a:r>
            <a:r>
              <a:rPr lang="en-US" sz="3600" dirty="0" err="1"/>
              <a:t>pasto</a:t>
            </a:r>
            <a:r>
              <a:rPr lang="en-US" sz="3600" dirty="0"/>
              <a:t> </a:t>
            </a:r>
            <a:r>
              <a:rPr lang="en-US" sz="3600" dirty="0" err="1"/>
              <a:t>ou</a:t>
            </a:r>
            <a:r>
              <a:rPr lang="en-US" sz="3600" dirty="0"/>
              <a:t> um bairro </a:t>
            </a:r>
            <a:r>
              <a:rPr lang="en-US" sz="3600" dirty="0" err="1"/>
              <a:t>ao</a:t>
            </a:r>
            <a:r>
              <a:rPr lang="en-US" sz="3600" dirty="0"/>
              <a:t> </a:t>
            </a:r>
            <a:r>
              <a:rPr lang="en-US" sz="3600" dirty="0" err="1"/>
              <a:t>redor</a:t>
            </a:r>
            <a:r>
              <a:rPr lang="en-US" sz="3600" dirty="0"/>
              <a:t> de </a:t>
            </a:r>
            <a:r>
              <a:rPr lang="en-US" sz="3600" dirty="0" err="1"/>
              <a:t>uma</a:t>
            </a:r>
            <a:r>
              <a:rPr lang="en-US" sz="3600" dirty="0"/>
              <a:t> </a:t>
            </a:r>
            <a:r>
              <a:rPr lang="en-US" sz="3600" dirty="0" err="1"/>
              <a:t>floresta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1506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A4B234-DD26-CE86-A834-5FF67C017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1D1AC0-46EF-0144-B3AD-C4077219B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5C1C6E2-FD11-A0F5-AAD7-6CD1B1911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02A2B2A-6D8A-90EC-C98A-4E5FC1A97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5EDC019-1322-25E9-CFA9-DF9C5A68BD8C}"/>
              </a:ext>
            </a:extLst>
          </p:cNvPr>
          <p:cNvSpPr txBox="1"/>
          <p:nvPr/>
        </p:nvSpPr>
        <p:spPr>
          <a:xfrm>
            <a:off x="1615440" y="2753968"/>
            <a:ext cx="80099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hoje é só....</a:t>
            </a:r>
          </a:p>
        </p:txBody>
      </p:sp>
    </p:spTree>
    <p:extLst>
      <p:ext uri="{BB962C8B-B14F-4D97-AF65-F5344CB8AC3E}">
        <p14:creationId xmlns:p14="http://schemas.microsoft.com/office/powerpoint/2010/main" val="1427721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9C7712-CA8F-DAFE-4824-78CB15D79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1989F4A-8DAC-325C-E209-607ACB80E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3EC4C230-D85F-D1C6-1AB1-60F7BCECC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16302A23-1543-608C-50D1-87420C1C1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151EBD3-0294-35FB-AEBB-F87CF949F207}"/>
              </a:ext>
            </a:extLst>
          </p:cNvPr>
          <p:cNvSpPr txBox="1"/>
          <p:nvPr/>
        </p:nvSpPr>
        <p:spPr>
          <a:xfrm>
            <a:off x="989838" y="933348"/>
            <a:ext cx="1034872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3200" b="1" dirty="0"/>
              <a:t>O que acontece na Borda?</a:t>
            </a:r>
          </a:p>
          <a:p>
            <a:pPr>
              <a:buNone/>
            </a:pPr>
            <a:r>
              <a:rPr lang="pt-BR" sz="3200" dirty="0"/>
              <a:t>Quando destruímos um pedaço da mata para abrir uma estrada ou uma plantação, criamos uma </a:t>
            </a:r>
            <a:r>
              <a:rPr lang="pt-BR" sz="3200" b="1" dirty="0"/>
              <a:t>nova borda</a:t>
            </a:r>
            <a:r>
              <a:rPr lang="pt-BR" sz="3200" dirty="0"/>
              <a:t>. O </a:t>
            </a:r>
            <a:r>
              <a:rPr lang="pt-BR" sz="3200" b="1" dirty="0">
                <a:highlight>
                  <a:srgbClr val="FFFF00"/>
                </a:highlight>
              </a:rPr>
              <a:t>vento e o sol </a:t>
            </a:r>
            <a:r>
              <a:rPr lang="pt-BR" sz="3200" dirty="0"/>
              <a:t>que antes não entravam na floresta agora começam a invadir as primeiras dezenas de metros da mata. Isso causa várias transformações:</a:t>
            </a:r>
          </a:p>
        </p:txBody>
      </p:sp>
    </p:spTree>
    <p:extLst>
      <p:ext uri="{BB962C8B-B14F-4D97-AF65-F5344CB8AC3E}">
        <p14:creationId xmlns:p14="http://schemas.microsoft.com/office/powerpoint/2010/main" val="4092343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64A7B8-3299-9778-A7B6-57AF5191C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5899206-2EB7-D833-ED7E-E3EEF43F2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BB60E4EF-9E99-312D-47F8-02E5B16C7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6AC9036C-388D-3DBF-FC8B-3D51A59CA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 descr="Efeito de borda – Wikipédia, a enciclopédia livre">
            <a:extLst>
              <a:ext uri="{FF2B5EF4-FFF2-40B4-BE49-F238E27FC236}">
                <a16:creationId xmlns:a16="http://schemas.microsoft.com/office/drawing/2014/main" id="{C38379EB-84CD-F170-84EA-8F13E8926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48856" cy="684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10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510790-F45E-B9F1-EC9A-CCF1B2D0D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31792A-9B16-635A-C496-EBFB63CDD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6B9249EA-5878-3A6F-22F5-02429A99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F0B3FCB-ACB5-CFD3-4F2F-3884CDBD2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2F7BAEE-A0B0-0106-8DE0-3AEE3DA857A2}"/>
              </a:ext>
            </a:extLst>
          </p:cNvPr>
          <p:cNvSpPr txBox="1"/>
          <p:nvPr/>
        </p:nvSpPr>
        <p:spPr>
          <a:xfrm>
            <a:off x="641774" y="1317575"/>
            <a:ext cx="1057046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800" b="1" dirty="0"/>
              <a:t>Mudança no clima local:</a:t>
            </a:r>
            <a:r>
              <a:rPr lang="pt-BR" sz="2800" dirty="0"/>
              <a:t> A borda da floresta fica mais quente e mais seca do que o centro.</a:t>
            </a:r>
          </a:p>
          <a:p>
            <a:pPr>
              <a:buNone/>
            </a:pPr>
            <a:r>
              <a:rPr lang="pt-BR" sz="2800" b="1" dirty="0"/>
              <a:t>Morte de árvores antigas:</a:t>
            </a:r>
            <a:r>
              <a:rPr lang="pt-BR" sz="2800" dirty="0"/>
              <a:t> As árvores grandes, acostumadas com a sombra e a umidade do interior, não aguentam o sol forte e o vento e acabam morrendo ou caindo.</a:t>
            </a:r>
          </a:p>
          <a:p>
            <a:pPr>
              <a:buNone/>
            </a:pPr>
            <a:r>
              <a:rPr lang="pt-BR" sz="2800" b="1" dirty="0"/>
              <a:t>Invasão de outras espécies:</a:t>
            </a:r>
            <a:r>
              <a:rPr lang="pt-BR" sz="2800" dirty="0"/>
              <a:t> Plantas que gostam de sol (como cipós e capim) e animais de fora (como ratos, baratas ou cães domésticos) começam a entrar e ocupar o espaço das espécies nativas.</a:t>
            </a:r>
          </a:p>
          <a:p>
            <a:pPr>
              <a:buNone/>
            </a:pPr>
            <a:r>
              <a:rPr lang="pt-BR" sz="2800" b="1" dirty="0"/>
              <a:t>Perigo para os animais da mata:</a:t>
            </a:r>
            <a:r>
              <a:rPr lang="pt-BR" sz="2800" dirty="0"/>
              <a:t> Animais que precisam do silêncio e do isolamento do "miolo" fogem dali ou morrem porque não conseguem viver perto do barulho e do perigo da atividade humana.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CEE44E8-65D5-D72A-307E-DB2C5B777E3C}"/>
              </a:ext>
            </a:extLst>
          </p:cNvPr>
          <p:cNvSpPr txBox="1"/>
          <p:nvPr/>
        </p:nvSpPr>
        <p:spPr>
          <a:xfrm>
            <a:off x="641774" y="651310"/>
            <a:ext cx="60944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Transformações na borda:</a:t>
            </a:r>
          </a:p>
        </p:txBody>
      </p:sp>
    </p:spTree>
    <p:extLst>
      <p:ext uri="{BB962C8B-B14F-4D97-AF65-F5344CB8AC3E}">
        <p14:creationId xmlns:p14="http://schemas.microsoft.com/office/powerpoint/2010/main" val="1076592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7661DC-12BE-F747-AF2A-ADE994C8D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58EB800-7AC2-FEBD-6769-C9187A689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316F42AB-5260-008A-1346-705BEEDA0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33BAB09-80AB-D0C8-34C6-4F3B7C6CD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3962387-5796-69BE-89AB-B639D971A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440" y="207770"/>
            <a:ext cx="11318706" cy="644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06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3884E7-F02F-A54C-217E-C4DDC8130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C530375-1137-0DFD-1955-DE647B075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F0E770F8-4A51-5834-10E3-8339ACDCD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C93374D-FC67-60BF-D1FB-5AC7278E3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9032C7C-95CA-80EF-A7F0-94E3E0EB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67" y="0"/>
            <a:ext cx="11117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63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7B0DE6-7FB9-77AF-9CAD-ED69FC931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BC7FEB-0751-8D94-26D9-84972F93B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E2DBE8EC-A94E-EADF-7D3E-9395BF452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E32767C8-1A4B-3826-2D13-9AB49A260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AC42B2E-472D-9CFB-E13C-A66E47822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23" y="0"/>
            <a:ext cx="11054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21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C2CDDD-D9FC-2D16-8BEA-57BD79702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AEA4AC8-2747-FAC4-784A-7042CB091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150A0BDE-F545-784F-8AFF-0456DCF00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7B0048D-97E5-3780-FB25-A7BFF49C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10F766C-E3D9-E2B3-41D6-1DB913A6B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42" y="181598"/>
            <a:ext cx="11224009" cy="649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301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98</TotalTime>
  <Words>367</Words>
  <Application>Microsoft Office PowerPoint</Application>
  <PresentationFormat>Widescreen</PresentationFormat>
  <Paragraphs>44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do Office 2013 - 2022</vt:lpstr>
      <vt:lpstr>Apresentação do PowerPoint</vt:lpstr>
      <vt:lpstr>O que é “Efeito de Borda?”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Claudio Camargo Coelho</dc:creator>
  <cp:lastModifiedBy>Claudio Camargo Coelho</cp:lastModifiedBy>
  <cp:revision>4</cp:revision>
  <dcterms:created xsi:type="dcterms:W3CDTF">2026-07-06T16:12:54Z</dcterms:created>
  <dcterms:modified xsi:type="dcterms:W3CDTF">2026-08-03T19:42:18Z</dcterms:modified>
</cp:coreProperties>
</file>