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0" r:id="rId3"/>
    <p:sldId id="261" r:id="rId4"/>
    <p:sldId id="268" r:id="rId5"/>
    <p:sldId id="264" r:id="rId6"/>
    <p:sldId id="265" r:id="rId7"/>
    <p:sldId id="267" r:id="rId8"/>
    <p:sldId id="262" r:id="rId9"/>
    <p:sldId id="270" r:id="rId10"/>
    <p:sldId id="269" r:id="rId11"/>
    <p:sldId id="259" r:id="rId12"/>
    <p:sldId id="266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29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45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33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49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88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70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57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21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072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66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4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1E97E-8D7C-4885-8986-053A0FA2DE13}" type="datetimeFigureOut">
              <a:rPr lang="pt-BR" smtClean="0"/>
              <a:pPr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A99A1-117C-4B7C-ACA9-95C05B7DB6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68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CFDB3F4-908F-0383-959F-82CF1CDDD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" y="105200"/>
            <a:ext cx="9144000" cy="5107781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BF2BB05-F6B6-5B47-6E5C-A9C0D3786A79}"/>
              </a:ext>
            </a:extLst>
          </p:cNvPr>
          <p:cNvSpPr txBox="1">
            <a:spLocks/>
          </p:cNvSpPr>
          <p:nvPr/>
        </p:nvSpPr>
        <p:spPr>
          <a:xfrm>
            <a:off x="1583668" y="5517232"/>
            <a:ext cx="6300700" cy="12241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Questões comentadas</a:t>
            </a:r>
          </a:p>
          <a:p>
            <a:pPr marL="0" indent="0" algn="ctr">
              <a:buNone/>
            </a:pPr>
            <a:r>
              <a:rPr lang="pt-BR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Cláudio C. Coelho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37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5496" y="116632"/>
            <a:ext cx="29523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300" dirty="0"/>
              <a:t>Em Florença, Itália, na Igreja de Santa Croce, é possível encontrar um portão em que aparecem os anéis de </a:t>
            </a:r>
            <a:r>
              <a:rPr lang="pt-BR" sz="2300" dirty="0" err="1"/>
              <a:t>Borromeo</a:t>
            </a:r>
            <a:r>
              <a:rPr lang="pt-BR" sz="2300" dirty="0"/>
              <a:t>. Alguns historiadores acreditavam que os círculos representavam as três artes: escultura, pintura e arquitetura, pois elas eram tão próximas quanto inseparáveis</a:t>
            </a:r>
          </a:p>
        </p:txBody>
      </p:sp>
      <p:pic>
        <p:nvPicPr>
          <p:cNvPr id="1028" name="Picture 4" descr="http://3.bp.blogspot.com/_6AjV_LBJqGo/TTnM_lYR0EI/AAAAAAAAF5o/GWGnkyUA7OE/s1600/b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3" y="1"/>
            <a:ext cx="3816424" cy="3677646"/>
          </a:xfrm>
          <a:prstGeom prst="rect">
            <a:avLst/>
          </a:prstGeom>
          <a:noFill/>
        </p:spPr>
      </p:pic>
      <p:pic>
        <p:nvPicPr>
          <p:cNvPr id="1030" name="Picture 6" descr="http://1.bp.blogspot.com/_6AjV_LBJqGo/TTnNceZLdXI/AAAAAAAAF5s/2sT3CppkVOk/s400/b6A.PNG"/>
          <p:cNvPicPr>
            <a:picLocks noChangeAspect="1" noChangeArrowheads="1"/>
          </p:cNvPicPr>
          <p:nvPr/>
        </p:nvPicPr>
        <p:blipFill>
          <a:blip r:embed="rId3" cstate="print"/>
          <a:srcRect t="1100" b="1016"/>
          <a:stretch>
            <a:fillRect/>
          </a:stretch>
        </p:blipFill>
        <p:spPr bwMode="auto">
          <a:xfrm>
            <a:off x="4716017" y="3401406"/>
            <a:ext cx="4427984" cy="3456594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467544" y="5288340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Qual dos esboços a seguir melhor representa os anéis de </a:t>
            </a:r>
            <a:r>
              <a:rPr lang="pt-BR" sz="2400" dirty="0" err="1"/>
              <a:t>Borromeo</a:t>
            </a:r>
            <a:r>
              <a:rPr lang="pt-BR" sz="2400" dirty="0"/>
              <a:t>?</a:t>
            </a:r>
          </a:p>
        </p:txBody>
      </p:sp>
      <p:sp>
        <p:nvSpPr>
          <p:cNvPr id="9" name="Estrela de 5 pontas 8"/>
          <p:cNvSpPr/>
          <p:nvPr/>
        </p:nvSpPr>
        <p:spPr>
          <a:xfrm>
            <a:off x="7236296" y="5085184"/>
            <a:ext cx="214314" cy="21431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7" y="374272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2009</a:t>
            </a:r>
          </a:p>
        </p:txBody>
      </p:sp>
      <p:pic>
        <p:nvPicPr>
          <p:cNvPr id="3074" name="Picture 2" descr="Questão 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97808"/>
            <a:ext cx="5292080" cy="625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908720"/>
            <a:ext cx="37444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 </a:t>
            </a:r>
            <a:br>
              <a:rPr lang="pt-BR" sz="1400" dirty="0"/>
            </a:br>
            <a:br>
              <a:rPr lang="pt-BR" sz="1400" dirty="0"/>
            </a:br>
            <a:r>
              <a:rPr lang="pt-BR" sz="1400" dirty="0"/>
              <a:t>Renegociar com o banco </a:t>
            </a:r>
            <a:br>
              <a:rPr lang="pt-BR" sz="1400" dirty="0"/>
            </a:br>
            <a:r>
              <a:rPr lang="pt-BR" sz="1400" dirty="0"/>
              <a:t>125 * 18 = 2 250 </a:t>
            </a:r>
            <a:br>
              <a:rPr lang="pt-BR" sz="1400" dirty="0"/>
            </a:br>
            <a:br>
              <a:rPr lang="pt-BR" sz="1400" dirty="0"/>
            </a:br>
            <a:r>
              <a:rPr lang="pt-BR" sz="1400" dirty="0"/>
              <a:t>Pagar as parcelas nos prazos estabelecidos </a:t>
            </a:r>
            <a:br>
              <a:rPr lang="pt-BR" sz="1400" dirty="0"/>
            </a:br>
            <a:r>
              <a:rPr lang="pt-BR" sz="1400" dirty="0"/>
              <a:t>12 * 150 + 5 * 80 = 1 800 + 400 = 2 200 </a:t>
            </a:r>
            <a:br>
              <a:rPr lang="pt-BR" sz="1400" dirty="0"/>
            </a:br>
            <a:br>
              <a:rPr lang="pt-BR" sz="1400" dirty="0"/>
            </a:br>
            <a:r>
              <a:rPr lang="pt-BR" sz="1400" dirty="0"/>
              <a:t>Usar o empréstimo do amigo no cheque especial </a:t>
            </a:r>
            <a:br>
              <a:rPr lang="pt-BR" sz="1400" dirty="0"/>
            </a:br>
            <a:r>
              <a:rPr lang="pt-BR" sz="1400" dirty="0"/>
              <a:t>(10 * 150 * 1,25) + 5 * 80 = 1 875 + 400 = 2 275 </a:t>
            </a:r>
            <a:br>
              <a:rPr lang="pt-BR" sz="1400" dirty="0"/>
            </a:br>
            <a:br>
              <a:rPr lang="pt-BR" sz="1400" dirty="0"/>
            </a:br>
            <a:r>
              <a:rPr lang="pt-BR" sz="1400" dirty="0"/>
              <a:t>Usar o empréstimo no cartão </a:t>
            </a:r>
            <a:br>
              <a:rPr lang="pt-BR" sz="1400" dirty="0"/>
            </a:br>
            <a:r>
              <a:rPr lang="pt-BR" sz="1400" dirty="0"/>
              <a:t>(12 * 150) + 5 * 80 * 0,75 * 1,25 = 1 800 + 375 = 2 175 </a:t>
            </a:r>
            <a:br>
              <a:rPr lang="pt-BR" sz="1400" dirty="0"/>
            </a:br>
            <a:br>
              <a:rPr lang="pt-BR" sz="1400" dirty="0"/>
            </a:br>
            <a:r>
              <a:rPr lang="pt-BR" sz="1400" dirty="0"/>
              <a:t>Usar o empréstimo nas duas dívidas </a:t>
            </a:r>
            <a:br>
              <a:rPr lang="pt-BR" sz="1400" dirty="0"/>
            </a:br>
            <a:r>
              <a:rPr lang="pt-BR" sz="1400" dirty="0"/>
              <a:t>(10 * 150 * 1,25) + (5 * 80 * 0,75 * 1,25) = 1 875 + 375 = 2 250 </a:t>
            </a:r>
            <a:br>
              <a:rPr lang="pt-BR" sz="1400" dirty="0"/>
            </a:br>
            <a:br>
              <a:rPr lang="pt-BR" sz="1400" dirty="0"/>
            </a:br>
            <a:endParaRPr lang="pt-BR" sz="1400" dirty="0"/>
          </a:p>
          <a:p>
            <a:r>
              <a:rPr lang="pt-BR" sz="1400" dirty="0"/>
              <a:t>Portanto ele deve utilizar o empréstimo apenas para pagar o cartão.</a:t>
            </a:r>
          </a:p>
        </p:txBody>
      </p:sp>
      <p:cxnSp>
        <p:nvCxnSpPr>
          <p:cNvPr id="7" name="Conector de seta reta 6"/>
          <p:cNvCxnSpPr/>
          <p:nvPr/>
        </p:nvCxnSpPr>
        <p:spPr>
          <a:xfrm rot="10800000">
            <a:off x="1857356" y="1785926"/>
            <a:ext cx="2428892" cy="20717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rot="10800000" flipV="1">
            <a:off x="2857488" y="4143380"/>
            <a:ext cx="1071570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rot="16200000" flipV="1">
            <a:off x="2536017" y="3036091"/>
            <a:ext cx="2143140" cy="9286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rot="16200000" flipV="1">
            <a:off x="2678893" y="3679033"/>
            <a:ext cx="1857388" cy="78581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rot="16200000" flipV="1">
            <a:off x="2500298" y="4214818"/>
            <a:ext cx="1857388" cy="1143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/>
          <p:cNvGrpSpPr/>
          <p:nvPr/>
        </p:nvGrpSpPr>
        <p:grpSpPr>
          <a:xfrm>
            <a:off x="214282" y="1571612"/>
            <a:ext cx="3500462" cy="3286148"/>
            <a:chOff x="214282" y="1571612"/>
            <a:chExt cx="3500462" cy="3286148"/>
          </a:xfrm>
        </p:grpSpPr>
        <p:sp>
          <p:nvSpPr>
            <p:cNvPr id="18" name="Retângulo 17"/>
            <p:cNvSpPr/>
            <p:nvPr/>
          </p:nvSpPr>
          <p:spPr>
            <a:xfrm>
              <a:off x="1000100" y="1571612"/>
              <a:ext cx="500066" cy="2857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2571736" y="2214554"/>
              <a:ext cx="500066" cy="2857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214282" y="3714752"/>
              <a:ext cx="500066" cy="285752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214678" y="2857496"/>
              <a:ext cx="500066" cy="2857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785786" y="4572008"/>
              <a:ext cx="500066" cy="2857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Estrela de 5 pontas 23"/>
          <p:cNvSpPr/>
          <p:nvPr/>
        </p:nvSpPr>
        <p:spPr>
          <a:xfrm>
            <a:off x="3973373" y="5582063"/>
            <a:ext cx="285752" cy="285752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134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668344" y="5661248"/>
            <a:ext cx="967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fim</a:t>
            </a:r>
          </a:p>
        </p:txBody>
      </p:sp>
      <p:pic>
        <p:nvPicPr>
          <p:cNvPr id="1026" name="Picture 2" descr="http://blogdoleunam.files.wordpress.com/2010/05/en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2814"/>
            <a:ext cx="4680520" cy="686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42852"/>
            <a:ext cx="41148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714620"/>
            <a:ext cx="6072198" cy="231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072074"/>
            <a:ext cx="748105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upo 11"/>
          <p:cNvGrpSpPr/>
          <p:nvPr/>
        </p:nvGrpSpPr>
        <p:grpSpPr>
          <a:xfrm>
            <a:off x="142844" y="3000372"/>
            <a:ext cx="2291639" cy="2500330"/>
            <a:chOff x="142844" y="3000372"/>
            <a:chExt cx="2291639" cy="2500330"/>
          </a:xfrm>
        </p:grpSpPr>
        <p:sp>
          <p:nvSpPr>
            <p:cNvPr id="5" name="CaixaDeTexto 4"/>
            <p:cNvSpPr txBox="1"/>
            <p:nvPr/>
          </p:nvSpPr>
          <p:spPr>
            <a:xfrm>
              <a:off x="142844" y="3000372"/>
              <a:ext cx="229163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300 = 1 inteiro</a:t>
              </a:r>
            </a:p>
            <a:p>
              <a:r>
                <a:rPr lang="pt-BR" dirty="0"/>
                <a:t>100 = x</a:t>
              </a:r>
            </a:p>
            <a:p>
              <a:endParaRPr lang="pt-BR" dirty="0"/>
            </a:p>
            <a:p>
              <a:r>
                <a:rPr lang="pt-BR" dirty="0"/>
                <a:t>300 x = 100</a:t>
              </a:r>
            </a:p>
            <a:p>
              <a:r>
                <a:rPr lang="pt-BR" dirty="0"/>
                <a:t>X = 100/300 = 1/3</a:t>
              </a:r>
            </a:p>
          </p:txBody>
        </p:sp>
        <p:cxnSp>
          <p:nvCxnSpPr>
            <p:cNvPr id="7" name="Conector angulado 6"/>
            <p:cNvCxnSpPr/>
            <p:nvPr/>
          </p:nvCxnSpPr>
          <p:spPr>
            <a:xfrm rot="16200000" flipV="1">
              <a:off x="-178627" y="4750603"/>
              <a:ext cx="1143008" cy="357190"/>
            </a:xfrm>
            <a:prstGeom prst="bentConnector3">
              <a:avLst>
                <a:gd name="adj1" fmla="val 1305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Estrela de 5 pontas 12"/>
          <p:cNvSpPr/>
          <p:nvPr/>
        </p:nvSpPr>
        <p:spPr>
          <a:xfrm>
            <a:off x="599246" y="5330272"/>
            <a:ext cx="357190" cy="285752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5"/>
          <p:cNvSpPr txBox="1"/>
          <p:nvPr/>
        </p:nvSpPr>
        <p:spPr>
          <a:xfrm>
            <a:off x="5786446" y="5714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2004</a:t>
            </a:r>
          </a:p>
        </p:txBody>
      </p:sp>
    </p:spTree>
    <p:extLst>
      <p:ext uri="{BB962C8B-B14F-4D97-AF65-F5344CB8AC3E}">
        <p14:creationId xmlns:p14="http://schemas.microsoft.com/office/powerpoint/2010/main" val="185545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2" y="490330"/>
            <a:ext cx="9091412" cy="315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643834" y="21429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2004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785918" y="3786190"/>
            <a:ext cx="59476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500m com 1,40m de largura = 500 x 1,40 = 700 m</a:t>
            </a:r>
            <a:r>
              <a:rPr lang="pt-BR" baseline="30000" dirty="0"/>
              <a:t>2</a:t>
            </a:r>
          </a:p>
          <a:p>
            <a:r>
              <a:rPr lang="pt-BR" dirty="0"/>
              <a:t>1000m com 1,40m de largura = 1000 x 1,40 = 1400 m</a:t>
            </a:r>
            <a:r>
              <a:rPr lang="pt-BR" baseline="30000" dirty="0"/>
              <a:t>2</a:t>
            </a:r>
            <a:endParaRPr lang="pt-BR" dirty="0"/>
          </a:p>
          <a:p>
            <a:endParaRPr lang="pt-BR" dirty="0"/>
          </a:p>
          <a:p>
            <a:r>
              <a:rPr lang="pt-BR" dirty="0"/>
              <a:t>1º mês = 700 m</a:t>
            </a:r>
            <a:r>
              <a:rPr lang="pt-BR" baseline="30000" dirty="0"/>
              <a:t>2</a:t>
            </a:r>
            <a:r>
              <a:rPr lang="pt-BR" dirty="0"/>
              <a:t> x 0,50 = $ 350  +fixo = $350 + $300 = $650</a:t>
            </a:r>
          </a:p>
          <a:p>
            <a:r>
              <a:rPr lang="pt-BR" dirty="0"/>
              <a:t>2º mês = 1400 m</a:t>
            </a:r>
            <a:r>
              <a:rPr lang="pt-BR" baseline="30000" dirty="0"/>
              <a:t>2</a:t>
            </a:r>
            <a:r>
              <a:rPr lang="pt-BR" dirty="0"/>
              <a:t> x 0,50 = $ 700 + fixo = $700 + $300 = $1000</a:t>
            </a:r>
          </a:p>
          <a:p>
            <a:endParaRPr lang="pt-BR" dirty="0"/>
          </a:p>
        </p:txBody>
      </p:sp>
      <p:sp>
        <p:nvSpPr>
          <p:cNvPr id="8" name="Estrela de 5 pontas 7"/>
          <p:cNvSpPr/>
          <p:nvPr/>
        </p:nvSpPr>
        <p:spPr>
          <a:xfrm>
            <a:off x="35496" y="2998662"/>
            <a:ext cx="214282" cy="21431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73643" r="16136"/>
          <a:stretch>
            <a:fillRect/>
          </a:stretch>
        </p:blipFill>
        <p:spPr bwMode="auto">
          <a:xfrm>
            <a:off x="-1" y="5301209"/>
            <a:ext cx="884838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t="9494" r="32608" b="26807"/>
          <a:stretch>
            <a:fillRect/>
          </a:stretch>
        </p:blipFill>
        <p:spPr bwMode="auto">
          <a:xfrm>
            <a:off x="0" y="836712"/>
            <a:ext cx="815760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r="50349" b="96168"/>
          <a:stretch>
            <a:fillRect/>
          </a:stretch>
        </p:blipFill>
        <p:spPr bwMode="auto">
          <a:xfrm>
            <a:off x="251520" y="44624"/>
            <a:ext cx="818903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5"/>
          <p:cNvSpPr txBox="1"/>
          <p:nvPr/>
        </p:nvSpPr>
        <p:spPr>
          <a:xfrm>
            <a:off x="7524328" y="61653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2005</a:t>
            </a:r>
          </a:p>
        </p:txBody>
      </p:sp>
      <p:sp>
        <p:nvSpPr>
          <p:cNvPr id="6" name="Estrela de 5 pontas 5"/>
          <p:cNvSpPr/>
          <p:nvPr/>
        </p:nvSpPr>
        <p:spPr>
          <a:xfrm>
            <a:off x="107504" y="5949280"/>
            <a:ext cx="142844" cy="142876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/>
          <p:nvPr/>
        </p:nvCxnSpPr>
        <p:spPr>
          <a:xfrm rot="10800000" flipV="1">
            <a:off x="2483768" y="1124744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49651" t="-415" b="94752"/>
          <a:stretch>
            <a:fillRect/>
          </a:stretch>
        </p:blipFill>
        <p:spPr bwMode="auto">
          <a:xfrm>
            <a:off x="323528" y="404664"/>
            <a:ext cx="7867977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45158" t="41999"/>
          <a:stretch>
            <a:fillRect/>
          </a:stretch>
        </p:blipFill>
        <p:spPr bwMode="auto">
          <a:xfrm>
            <a:off x="0" y="4896544"/>
            <a:ext cx="688675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t="25199" r="53659"/>
          <a:stretch>
            <a:fillRect/>
          </a:stretch>
        </p:blipFill>
        <p:spPr bwMode="auto">
          <a:xfrm>
            <a:off x="-1" y="1628800"/>
            <a:ext cx="741013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r="44152" b="88962"/>
          <a:stretch>
            <a:fillRect/>
          </a:stretch>
        </p:blipFill>
        <p:spPr bwMode="auto">
          <a:xfrm>
            <a:off x="0" y="-27384"/>
            <a:ext cx="7236296" cy="40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500958" y="21429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228184" y="3140968"/>
            <a:ext cx="2687698" cy="31700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1,5 x 8 = 12 </a:t>
            </a:r>
            <a:r>
              <a:rPr lang="pt-BR" sz="2000" dirty="0" err="1"/>
              <a:t>kwh</a:t>
            </a:r>
            <a:endParaRPr lang="pt-BR" sz="2000" dirty="0"/>
          </a:p>
          <a:p>
            <a:r>
              <a:rPr lang="pt-BR" sz="2000" dirty="0"/>
              <a:t>3,3 x 1/3 = 1,1</a:t>
            </a:r>
          </a:p>
          <a:p>
            <a:r>
              <a:rPr lang="pt-BR" sz="2000" dirty="0"/>
              <a:t>0,2 x 10 = 2</a:t>
            </a:r>
          </a:p>
          <a:p>
            <a:r>
              <a:rPr lang="pt-BR" sz="2000" dirty="0"/>
              <a:t>0,35 x 10 = 3,5</a:t>
            </a:r>
          </a:p>
          <a:p>
            <a:r>
              <a:rPr lang="pt-BR" sz="2000" dirty="0"/>
              <a:t>0,10 x 6 = 0,6</a:t>
            </a:r>
          </a:p>
          <a:p>
            <a:endParaRPr lang="pt-BR" sz="2000" dirty="0"/>
          </a:p>
          <a:p>
            <a:r>
              <a:rPr lang="pt-BR" sz="2000" dirty="0"/>
              <a:t>Total = 19,2 </a:t>
            </a:r>
            <a:r>
              <a:rPr lang="pt-BR" sz="2000" dirty="0" err="1"/>
              <a:t>kwh</a:t>
            </a:r>
            <a:endParaRPr lang="pt-BR" sz="2000" dirty="0"/>
          </a:p>
          <a:p>
            <a:r>
              <a:rPr lang="pt-BR" sz="2000" dirty="0"/>
              <a:t>19,2 x 30 dias = 576 </a:t>
            </a:r>
            <a:r>
              <a:rPr lang="pt-BR" sz="2000" dirty="0" err="1"/>
              <a:t>kwh</a:t>
            </a:r>
            <a:endParaRPr lang="pt-BR" sz="2000" dirty="0"/>
          </a:p>
          <a:p>
            <a:r>
              <a:rPr lang="pt-BR" sz="2000" dirty="0"/>
              <a:t>576 </a:t>
            </a:r>
            <a:r>
              <a:rPr lang="pt-BR" sz="2000" dirty="0" err="1"/>
              <a:t>kwh</a:t>
            </a:r>
            <a:r>
              <a:rPr lang="pt-BR" sz="2000" dirty="0"/>
              <a:t> x $0,40 = $230</a:t>
            </a:r>
          </a:p>
        </p:txBody>
      </p:sp>
      <p:sp>
        <p:nvSpPr>
          <p:cNvPr id="8" name="Estrela de 5 pontas 7"/>
          <p:cNvSpPr/>
          <p:nvPr/>
        </p:nvSpPr>
        <p:spPr>
          <a:xfrm>
            <a:off x="323528" y="6525344"/>
            <a:ext cx="144016" cy="144016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54263" t="-864" b="89664"/>
          <a:stretch>
            <a:fillRect/>
          </a:stretch>
        </p:blipFill>
        <p:spPr bwMode="auto">
          <a:xfrm>
            <a:off x="179512" y="260648"/>
            <a:ext cx="727487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t="8400" r="44945" b="80400"/>
          <a:stretch>
            <a:fillRect/>
          </a:stretch>
        </p:blipFill>
        <p:spPr bwMode="auto">
          <a:xfrm>
            <a:off x="0" y="692696"/>
            <a:ext cx="875708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55244" t="8400" b="80400"/>
          <a:stretch>
            <a:fillRect/>
          </a:stretch>
        </p:blipFill>
        <p:spPr bwMode="auto">
          <a:xfrm>
            <a:off x="179512" y="980728"/>
            <a:ext cx="813588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t="16800" r="85349" b="74800"/>
          <a:stretch>
            <a:fillRect/>
          </a:stretch>
        </p:blipFill>
        <p:spPr bwMode="auto">
          <a:xfrm>
            <a:off x="0" y="1340768"/>
            <a:ext cx="2483768" cy="40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O gás natural veicular (GNV) pode substituir a gasolina ou álcool nos veículos automotores. Nas grandes cidades, essa possibilidade tem sido explorada, principalmente, pelos táxis, que recuperam em um tempo relativamente curto o  investimento feito com a conversão por meio da economia proporcionada pelo uso do gás natural. Atualmente, a conversão para gás natural do motor de um automóvel que utiliza a gasolina custa R$ 3.000,00. Um litro de gasolina permite percorrer cerca de 10 km e custa R$ 2,20, enquanto um metro cúbico de GNV permite percorrer cerca de 12 km e custa R$ 1,10. Desse modo, um taxista que percorra 6.000 km por mês recupera o investimento da conversão em aproximadamente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59674" y="6488668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2005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203848" y="836712"/>
            <a:ext cx="5472608" cy="489364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/>
              <a:t>6000 km por mês </a:t>
            </a:r>
          </a:p>
          <a:p>
            <a:endParaRPr lang="pt-BR" sz="2400" dirty="0"/>
          </a:p>
          <a:p>
            <a:r>
              <a:rPr lang="pt-BR" sz="2400" dirty="0"/>
              <a:t>gasolina </a:t>
            </a:r>
          </a:p>
          <a:p>
            <a:r>
              <a:rPr lang="pt-BR" sz="2400" dirty="0"/>
              <a:t>6000 / 10 = 600 litros/mês</a:t>
            </a:r>
          </a:p>
          <a:p>
            <a:r>
              <a:rPr lang="pt-BR" sz="2400" dirty="0"/>
              <a:t>600 x $2,2 = $1320</a:t>
            </a:r>
          </a:p>
          <a:p>
            <a:endParaRPr lang="pt-BR" sz="2400" dirty="0"/>
          </a:p>
          <a:p>
            <a:r>
              <a:rPr lang="pt-BR" sz="2400" dirty="0" err="1"/>
              <a:t>Gnv</a:t>
            </a:r>
            <a:endParaRPr lang="pt-BR" sz="2400" dirty="0"/>
          </a:p>
          <a:p>
            <a:r>
              <a:rPr lang="pt-BR" sz="2400" dirty="0"/>
              <a:t>6000 / 12 = 500 litros/mês</a:t>
            </a:r>
          </a:p>
          <a:p>
            <a:r>
              <a:rPr lang="pt-BR" sz="2400" dirty="0"/>
              <a:t>500 x 1,1 = $550</a:t>
            </a:r>
          </a:p>
          <a:p>
            <a:endParaRPr lang="pt-BR" sz="2400" dirty="0"/>
          </a:p>
          <a:p>
            <a:r>
              <a:rPr lang="pt-BR" sz="2400" dirty="0"/>
              <a:t>Economia mensal = $1320 - $550 = $770	</a:t>
            </a:r>
          </a:p>
          <a:p>
            <a:r>
              <a:rPr lang="pt-BR" sz="2400" dirty="0"/>
              <a:t>Investimento de $3000 / $770 = 4 meses</a:t>
            </a:r>
          </a:p>
        </p:txBody>
      </p:sp>
      <p:sp>
        <p:nvSpPr>
          <p:cNvPr id="7" name="Estrela de 5 pontas 6"/>
          <p:cNvSpPr/>
          <p:nvPr/>
        </p:nvSpPr>
        <p:spPr>
          <a:xfrm>
            <a:off x="2267744" y="5877272"/>
            <a:ext cx="286892" cy="21488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0" y="5733256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(A) 2 meses. (B) 4 meses. (C) 6 meses. (D) 8 meses. (E) 10 meses.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1284326" y="59492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2005</a:t>
            </a:r>
          </a:p>
        </p:txBody>
      </p:sp>
      <p:sp>
        <p:nvSpPr>
          <p:cNvPr id="12" name="Estrela de 5 pontas 11"/>
          <p:cNvSpPr/>
          <p:nvPr/>
        </p:nvSpPr>
        <p:spPr>
          <a:xfrm>
            <a:off x="5796136" y="6309320"/>
            <a:ext cx="214314" cy="21431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51520" y="58847"/>
            <a:ext cx="88924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Os números de identificação utilizados no cotidiano (de contas bancárias, de CPF, de Carteira de Identidade </a:t>
            </a:r>
            <a:r>
              <a:rPr lang="pt-BR" sz="2400" dirty="0" err="1"/>
              <a:t>etc</a:t>
            </a:r>
            <a:r>
              <a:rPr lang="pt-BR" sz="2400" dirty="0"/>
              <a:t>) usualmente possuem um dígito de verificação, normalmente representado após o hífen, como em 17326-9. Esse dígito adicional tem a finalidade de evitar erros no preenchimento ou digitação de documentos. </a:t>
            </a:r>
          </a:p>
          <a:p>
            <a:r>
              <a:rPr lang="pt-BR" sz="2400" dirty="0"/>
              <a:t>Um dos métodos usados para gerar esse dígito utiliza os seguintes passos: 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 err="1"/>
              <a:t>multiplica-se</a:t>
            </a:r>
            <a:r>
              <a:rPr lang="pt-BR" sz="2400" dirty="0"/>
              <a:t> o último algarismo do número por 1, o penúltimo por 2, o antepenúltimo por 1, e assim por diante, sempre alternando multiplicações por 1 e por 2. 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/>
              <a:t> soma-se 1 a cada um dos resultados dessas multiplicações que for maior do que ou igual a 10. 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/>
              <a:t> somam-se os resultados obtidos . 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/>
              <a:t> calcula-se 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resto da divisão </a:t>
            </a:r>
            <a:r>
              <a:rPr lang="pt-BR" sz="2400" dirty="0"/>
              <a:t>dessa soma por 10, obtendo-se assim o dígito verificador. </a:t>
            </a:r>
          </a:p>
          <a:p>
            <a:r>
              <a:rPr lang="pt-BR" sz="2400" dirty="0"/>
              <a:t>O dígito de verificação fornecido pelo processo acima para o número 24685 é 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63688" y="6165304"/>
            <a:ext cx="5061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/>
              <a:t>(A) 1. (B) 2. (C) 4. (D) 6. (E) 8.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292080" y="476672"/>
            <a:ext cx="3384376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/>
              <a:t>5x1 = 5</a:t>
            </a:r>
          </a:p>
          <a:p>
            <a:r>
              <a:rPr lang="pt-BR" sz="2800" dirty="0"/>
              <a:t>8x2 = 16+1=17</a:t>
            </a:r>
          </a:p>
          <a:p>
            <a:r>
              <a:rPr lang="pt-BR" sz="2800" dirty="0"/>
              <a:t>6x1 = 6</a:t>
            </a:r>
          </a:p>
          <a:p>
            <a:r>
              <a:rPr lang="pt-BR" sz="2800" dirty="0"/>
              <a:t>4x2 = 8</a:t>
            </a:r>
          </a:p>
          <a:p>
            <a:r>
              <a:rPr lang="pt-BR" sz="2800" dirty="0"/>
              <a:t>2x1 = 2</a:t>
            </a:r>
          </a:p>
          <a:p>
            <a:endParaRPr lang="pt-BR" sz="2800" dirty="0"/>
          </a:p>
          <a:p>
            <a:r>
              <a:rPr lang="pt-BR" sz="2800" dirty="0"/>
              <a:t>Soma = 38</a:t>
            </a:r>
          </a:p>
          <a:p>
            <a:endParaRPr lang="pt-BR" sz="2800" dirty="0"/>
          </a:p>
          <a:p>
            <a:r>
              <a:rPr lang="pt-BR" sz="2800" dirty="0"/>
              <a:t>38/10 = 3 resto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-401"/>
            <a:ext cx="8712968" cy="67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5"/>
          <p:cNvSpPr txBox="1"/>
          <p:nvPr/>
        </p:nvSpPr>
        <p:spPr>
          <a:xfrm>
            <a:off x="7668344" y="5733256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ENEM 2006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736304" y="4710043"/>
            <a:ext cx="673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/>
              <a:t>1 kg = 3,2 x 10</a:t>
            </a:r>
            <a:r>
              <a:rPr lang="pt-BR" sz="2100" baseline="30000" dirty="0"/>
              <a:t>5</a:t>
            </a:r>
            <a:r>
              <a:rPr lang="pt-BR" sz="2100" dirty="0"/>
              <a:t> J	=&gt;   X kg = 1,6 x 10</a:t>
            </a:r>
            <a:r>
              <a:rPr lang="pt-BR" sz="2100" baseline="30000" dirty="0"/>
              <a:t>22</a:t>
            </a:r>
            <a:r>
              <a:rPr lang="pt-BR" sz="2100" dirty="0"/>
              <a:t> J =&gt;</a:t>
            </a:r>
          </a:p>
          <a:p>
            <a:r>
              <a:rPr lang="pt-BR" sz="2100" dirty="0"/>
              <a:t>=&gt; X = 0,5 x 10</a:t>
            </a:r>
            <a:r>
              <a:rPr lang="pt-BR" sz="2100" baseline="30000" dirty="0"/>
              <a:t>17</a:t>
            </a:r>
            <a:r>
              <a:rPr lang="pt-BR" sz="2100" dirty="0"/>
              <a:t> kg</a:t>
            </a:r>
          </a:p>
          <a:p>
            <a:endParaRPr lang="pt-BR" sz="2100" dirty="0"/>
          </a:p>
          <a:p>
            <a:r>
              <a:rPr lang="pt-BR" sz="2100" dirty="0"/>
              <a:t>Trilhões = x10</a:t>
            </a:r>
            <a:r>
              <a:rPr lang="pt-BR" sz="2100" baseline="30000" dirty="0"/>
              <a:t>12</a:t>
            </a:r>
          </a:p>
          <a:p>
            <a:r>
              <a:rPr lang="pt-BR" sz="2100" dirty="0"/>
              <a:t>Então temos 0,5 x 10</a:t>
            </a:r>
            <a:r>
              <a:rPr lang="pt-BR" sz="2100" baseline="30000" dirty="0"/>
              <a:t>5</a:t>
            </a:r>
            <a:r>
              <a:rPr lang="pt-BR" sz="2100" dirty="0"/>
              <a:t> trilhões = 5000 trilhões de kg = </a:t>
            </a:r>
          </a:p>
          <a:p>
            <a:r>
              <a:rPr lang="pt-BR" sz="2100" dirty="0"/>
              <a:t>50 trilhões de TON  </a:t>
            </a:r>
          </a:p>
        </p:txBody>
      </p:sp>
      <p:sp>
        <p:nvSpPr>
          <p:cNvPr id="7" name="Estrela de 5 pontas 6"/>
          <p:cNvSpPr/>
          <p:nvPr/>
        </p:nvSpPr>
        <p:spPr>
          <a:xfrm>
            <a:off x="323528" y="5432161"/>
            <a:ext cx="214314" cy="21431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Joana frequenta uma academia de ginástica onde faz exercícios de musculação. O programa de Joana requer que ela faça 3 séries de exercícios em 6 aparelhos diferentes, gastando 30 segundos em cada série. No aquecimento, ela caminha durante 10 minutos na esteira e descansa durante 60 segundos para começar o primeiro exercício no primeiro aparelho. Entre uma série e outra, assim como ao mudar de aparelho, Joana descansa por 60 segundos. Suponha que, em determinado dia, Joana tenha iniciado seus exercícios às 10</a:t>
            </a:r>
            <a:r>
              <a:rPr lang="pt-BR" sz="2200" b="1" i="1" dirty="0"/>
              <a:t>h</a:t>
            </a:r>
            <a:r>
              <a:rPr lang="pt-BR" sz="2200" b="1" dirty="0"/>
              <a:t>30</a:t>
            </a:r>
            <a:r>
              <a:rPr lang="pt-BR" sz="2200" b="1" i="1" dirty="0"/>
              <a:t>min</a:t>
            </a:r>
            <a:r>
              <a:rPr lang="pt-BR" sz="2200" b="1" dirty="0"/>
              <a:t> e finalizado às 11</a:t>
            </a:r>
            <a:r>
              <a:rPr lang="pt-BR" sz="2200" b="1" i="1" dirty="0"/>
              <a:t>h</a:t>
            </a:r>
            <a:r>
              <a:rPr lang="pt-BR" sz="2200" b="1" dirty="0"/>
              <a:t>7</a:t>
            </a:r>
            <a:r>
              <a:rPr lang="pt-BR" sz="2200" b="1" i="1" dirty="0"/>
              <a:t>min</a:t>
            </a:r>
            <a:r>
              <a:rPr lang="pt-BR" sz="2200" b="1" dirty="0"/>
              <a:t>. Nesse dia e nesse tempo, Joana </a:t>
            </a:r>
            <a:br>
              <a:rPr lang="pt-BR" dirty="0"/>
            </a:br>
            <a:br>
              <a:rPr lang="pt-BR" dirty="0"/>
            </a:br>
            <a:r>
              <a:rPr lang="pt-BR" dirty="0"/>
              <a:t>A) não poderia fazer sequer a metade dos exercícios e dispor dos períodos de descanso especificados em seu programa.</a:t>
            </a:r>
          </a:p>
          <a:p>
            <a:r>
              <a:rPr lang="pt-BR" dirty="0"/>
              <a:t>B) poderia ter feito todos os exercícios e cumprido rigorosamente os períodos de descanso especificados em seu programa.</a:t>
            </a:r>
          </a:p>
          <a:p>
            <a:r>
              <a:rPr lang="pt-BR" dirty="0"/>
              <a:t>C) poderia ter feito todos os exercícios, mas teria de ter deixado de cumprir um dos períodos de descanso especificados em seu programa.</a:t>
            </a:r>
          </a:p>
          <a:p>
            <a:r>
              <a:rPr lang="pt-BR" dirty="0"/>
              <a:t>D) conseguiria fazer todos os exercícios e cumpriria todos os períodos de descanso especificados em seu programa, e ainda se permitiria uma pausa de 7 </a:t>
            </a:r>
            <a:r>
              <a:rPr lang="pt-BR" i="1" dirty="0"/>
              <a:t>min</a:t>
            </a:r>
            <a:r>
              <a:rPr lang="pt-BR" dirty="0"/>
              <a:t>.</a:t>
            </a:r>
          </a:p>
          <a:p>
            <a:r>
              <a:rPr lang="pt-BR" dirty="0"/>
              <a:t>E) não poderia fazer todas as 3 séries dos exercícios especificados em seu programa; em alguma dessas séries deveria ter feito uma série a menos e não deveria ter cumprido um dos períodos de descanso.</a:t>
            </a:r>
          </a:p>
        </p:txBody>
      </p:sp>
      <p:sp>
        <p:nvSpPr>
          <p:cNvPr id="6" name="Estrela de 5 pontas 5"/>
          <p:cNvSpPr/>
          <p:nvPr/>
        </p:nvSpPr>
        <p:spPr>
          <a:xfrm>
            <a:off x="109214" y="3933056"/>
            <a:ext cx="214314" cy="214314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1062</Words>
  <Application>Microsoft Office PowerPoint</Application>
  <PresentationFormat>Apresentação na tela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PREPARAÇÃO PARA O ENEM 2010</dc:title>
  <dc:creator>ccc</dc:creator>
  <cp:lastModifiedBy>Claudio Camargo Coelho</cp:lastModifiedBy>
  <cp:revision>34</cp:revision>
  <dcterms:created xsi:type="dcterms:W3CDTF">2010-10-27T18:14:32Z</dcterms:created>
  <dcterms:modified xsi:type="dcterms:W3CDTF">2026-08-04T19:25:33Z</dcterms:modified>
</cp:coreProperties>
</file>