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20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10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88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45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01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95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32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1848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693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24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73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3FBB099-F8FC-47C3-8376-DD1F4FF2DEC3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303A9F8-B87B-4DB5-AF15-21CBF439DB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01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4A788-27FE-263E-FE39-7963DB88CF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6600" dirty="0"/>
              <a:t>O Crescimento das Populações: Como a Matemática Explica a Natureza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9FE153-110C-CBED-680C-387EDD7A4F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Uma Investigação Prática sobre Dinâmica Populacional e Progressão Geométrica.</a:t>
            </a:r>
            <a:endParaRPr lang="pt-BR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Biologia e Matemática</a:t>
            </a:r>
            <a:endParaRPr lang="pt-B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509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F32980B-0A4E-FC12-248E-0A2D663A41B8}"/>
              </a:ext>
            </a:extLst>
          </p:cNvPr>
          <p:cNvSpPr txBox="1"/>
          <p:nvPr/>
        </p:nvSpPr>
        <p:spPr>
          <a:xfrm>
            <a:off x="75414" y="282804"/>
            <a:ext cx="12019175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None/>
            </a:pPr>
            <a:r>
              <a:rPr lang="pt-BR" sz="2400" b="1" dirty="0"/>
              <a:t>Questão 1:</a:t>
            </a:r>
            <a:r>
              <a:rPr lang="pt-BR" sz="2400" dirty="0"/>
              <a:t> Monte a sequência numérica que representa a quantidade de lagartas da Geração 0 até a Geração 4. Identifique o valor do primeiro termo (a1) e a razão (q) dessa Progressão Geométrica.</a:t>
            </a:r>
          </a:p>
          <a:p>
            <a:pPr algn="just">
              <a:spcAft>
                <a:spcPts val="800"/>
              </a:spcAft>
              <a:buNone/>
            </a:pPr>
            <a:r>
              <a:rPr lang="pt-BR" sz="2400" b="1" dirty="0"/>
              <a:t>Questão 2:</a:t>
            </a:r>
            <a:r>
              <a:rPr lang="pt-BR" sz="2400" dirty="0"/>
              <a:t> Utilizando a fórmula do termo geral da Progressão Geométrica, calcule a quantidade exata de lagartas que estarão presentes na plantação na Geração 6. Apresente os cálculos estruturados.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CC1E779-D9C9-1E9A-EB7C-E2766F327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" y="3054286"/>
            <a:ext cx="3932145" cy="205185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7D737A2-A0C6-24A8-B97D-AD3E5EACF1DA}"/>
              </a:ext>
            </a:extLst>
          </p:cNvPr>
          <p:cNvSpPr txBox="1"/>
          <p:nvPr/>
        </p:nvSpPr>
        <p:spPr>
          <a:xfrm>
            <a:off x="4110087" y="2588663"/>
            <a:ext cx="7969959" cy="3888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None/>
            </a:pPr>
            <a:r>
              <a:rPr lang="pt-BR" sz="2400" b="1" dirty="0"/>
              <a:t>Questão 3:</a:t>
            </a:r>
            <a:r>
              <a:rPr lang="pt-BR" sz="2400" dirty="0"/>
              <a:t> Sabendo que o ecossistema dessa lavoura suporta no máximo 150 lagartas antes de ocorrer a perda total da produção (Carga Biótica Máxima do ambiente), determine em qual geração a população de lagartas ultrapassará esse limite crítico.</a:t>
            </a:r>
          </a:p>
          <a:p>
            <a:pPr algn="just">
              <a:spcAft>
                <a:spcPts val="800"/>
              </a:spcAft>
              <a:buNone/>
            </a:pPr>
            <a:r>
              <a:rPr lang="pt-BR" sz="2400" b="1" dirty="0"/>
              <a:t>Questão 4:</a:t>
            </a:r>
            <a:r>
              <a:rPr lang="pt-BR" sz="2400" dirty="0"/>
              <a:t> Se o agricultor aplicar um controle biológico na Geração 3 que elimine metade da população de lagartas existente naquele momento, qual passará a ser o novo número de indivíduos da Geração 3?</a:t>
            </a:r>
          </a:p>
        </p:txBody>
      </p:sp>
    </p:spTree>
    <p:extLst>
      <p:ext uri="{BB962C8B-B14F-4D97-AF65-F5344CB8AC3E}">
        <p14:creationId xmlns:p14="http://schemas.microsoft.com/office/powerpoint/2010/main" val="28499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9BED251-D76F-AAB8-57B0-E27583C98E4F}"/>
              </a:ext>
            </a:extLst>
          </p:cNvPr>
          <p:cNvSpPr txBox="1"/>
          <p:nvPr/>
        </p:nvSpPr>
        <p:spPr>
          <a:xfrm>
            <a:off x="0" y="245097"/>
            <a:ext cx="12192000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400" b="1" dirty="0"/>
              <a:t>Gabarito Oficial: Análise Matemática da Praga Agrícola</a:t>
            </a:r>
          </a:p>
          <a:p>
            <a:pPr>
              <a:buNone/>
            </a:pPr>
            <a:r>
              <a:rPr lang="pt-BR" sz="1400" b="1" dirty="0"/>
              <a:t>Questão 1: Monte a sequência numérica que representa a quantidade de lagartas da Geração 0 até a Geração 4. Identifique o valor do primeiro termo (a1) e a razão (q) dessa Progressão Geométrica.</a:t>
            </a:r>
            <a:endParaRPr lang="pt-B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400" b="1" dirty="0"/>
              <a:t>Resposta:</a:t>
            </a:r>
            <a:r>
              <a:rPr lang="pt-BR" sz="1400" dirty="0"/>
              <a:t> A sequência numérica que representa a população de lagartas a cada geração é: (3, 6, 12, 24, 48).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Primeiro termo (a1 ou termo inicial da Geração 0): </a:t>
            </a:r>
            <a:r>
              <a:rPr lang="pt-BR" sz="1400" b="1" dirty="0"/>
              <a:t>3</a:t>
            </a:r>
            <a:endParaRPr lang="pt-BR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Razão (q): </a:t>
            </a:r>
            <a:r>
              <a:rPr lang="pt-BR" sz="1400" b="1" dirty="0"/>
              <a:t>2</a:t>
            </a:r>
            <a:r>
              <a:rPr lang="pt-BR" sz="1400" dirty="0"/>
              <a:t> (visto que a população dobra a cada nova geração).</a:t>
            </a:r>
          </a:p>
          <a:p>
            <a:pPr>
              <a:buNone/>
            </a:pPr>
            <a:r>
              <a:rPr lang="pt-BR" sz="1400" b="1" dirty="0"/>
              <a:t>Questão 2: Utilizando a fórmula do termo geral da Progressão Geométrica, calcule a quantidade exata de lagartas que estarão presentes na plantação na Geração 6. Apresente os cálculos estruturados.</a:t>
            </a:r>
            <a:endParaRPr lang="pt-B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400" b="1" dirty="0"/>
              <a:t>Resposta:</a:t>
            </a:r>
            <a:r>
              <a:rPr lang="pt-BR" sz="1400" dirty="0"/>
              <a:t> Como a Geração 0 equivale ao primeiro termo (a1 = 3), a Geração 6 corresponderá ao sétimo termo da sequência (a7).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Fórmula do termo geral: </a:t>
            </a:r>
            <a:r>
              <a:rPr lang="pt-BR" sz="1400" dirty="0" err="1"/>
              <a:t>an</a:t>
            </a:r>
            <a:r>
              <a:rPr lang="pt-BR" sz="1400" dirty="0"/>
              <a:t> = a1 . q^(n-1)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Substituindo os valores para encontrar a7: a7 = 3 . 2^(7-1) a7 = 3 . 2^6 a7 = 3 . 64 a7 = </a:t>
            </a:r>
            <a:r>
              <a:rPr lang="pt-BR" sz="1400" b="1" dirty="0"/>
              <a:t>192 lagartas</a:t>
            </a:r>
            <a:endParaRPr lang="pt-BR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i="1" dirty="0"/>
              <a:t>Nota pedagógica:</a:t>
            </a:r>
            <a:r>
              <a:rPr lang="pt-BR" sz="1400" dirty="0"/>
              <a:t> Se o aluno optar por calcular de forma direta multiplicando geração por geração a partir da Geração 4 (48 -&gt; 96 -&gt; 192), o resultado também está correto e demonstra a compreensão do padrão multiplicativo. Na Geração 6 haverá 192 lagartas.</a:t>
            </a:r>
          </a:p>
          <a:p>
            <a:pPr>
              <a:buNone/>
            </a:pPr>
            <a:r>
              <a:rPr lang="pt-BR" sz="1400" b="1" dirty="0"/>
              <a:t>Questão 3: Sabendo que o ecossistema dessa lavoura suporta no máximo 150 lagartas antes de ocorrer a perda total da produção (Carga Biótica Máxima do ambiente), determine em qual geração a população de lagartas ultrapassará esse limite crítico.</a:t>
            </a:r>
            <a:endParaRPr lang="pt-B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400" b="1" dirty="0"/>
              <a:t>Resposta:</a:t>
            </a:r>
            <a:r>
              <a:rPr lang="pt-BR" sz="1400" dirty="0"/>
              <a:t> Acompanhando os valores obtidos na sequência das gerações: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Geração 4: 48 lagartas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Geração 5: 96 lagartas (48 . 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Geração 6: 192 lagartas (96 . 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400" dirty="0"/>
              <a:t>A população ultrapassará o limite crítico de 150 indivíduos na </a:t>
            </a:r>
            <a:r>
              <a:rPr lang="pt-BR" sz="1400" b="1" dirty="0"/>
              <a:t>Geração 6</a:t>
            </a:r>
            <a:r>
              <a:rPr lang="pt-BR" sz="1400" dirty="0"/>
              <a:t>, quando atinge a marca de 192 lagartas.</a:t>
            </a:r>
          </a:p>
          <a:p>
            <a:pPr>
              <a:buNone/>
            </a:pPr>
            <a:r>
              <a:rPr lang="pt-BR" sz="1400" b="1" dirty="0"/>
              <a:t>Questão 4: Se o agricultor aplicar um controle biológico na Geração 3 que elimine metade da população de lagartas existente naquele momento, qual passará a ser o novo número de indivíduos da Geração 3? Se a taxa de crescimento continuar dobrando nas gerações seguintes, quantas lagartas haverá na Geração 4 após essa intervenção?</a:t>
            </a:r>
            <a:endParaRPr lang="pt-B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400" b="1" dirty="0"/>
              <a:t>Resposta:</a:t>
            </a:r>
            <a:endParaRPr lang="pt-BR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Na Geração 3 original, o número de lagartas era 24. Com a eliminação de metade da população pela intervenção biológica, o novo total da Geração 3 passa a ser de </a:t>
            </a:r>
            <a:r>
              <a:rPr lang="pt-BR" sz="1400" b="1" dirty="0"/>
              <a:t>12 lagartas</a:t>
            </a:r>
            <a:r>
              <a:rPr lang="pt-BR" sz="1400" dirty="0"/>
              <a:t> (24 / 2).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Como a população continua dobrando o seu tamanho para a etapa seguinte, a quantidade de lagartas na Geração 4 após essa intervenção será de </a:t>
            </a:r>
            <a:r>
              <a:rPr lang="pt-BR" sz="1400" b="1" dirty="0"/>
              <a:t>24 lagartas</a:t>
            </a:r>
            <a:r>
              <a:rPr lang="pt-BR" sz="1400" dirty="0"/>
              <a:t> (12 . 2).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i="1" dirty="0"/>
              <a:t>Conclusão:</a:t>
            </a:r>
            <a:r>
              <a:rPr lang="pt-BR" sz="1400" dirty="0"/>
              <a:t> A intervenção reduziu o impacto e atrasou o crescimento populacional da praga em exatamente uma geração.</a:t>
            </a:r>
          </a:p>
        </p:txBody>
      </p:sp>
    </p:spTree>
    <p:extLst>
      <p:ext uri="{BB962C8B-B14F-4D97-AF65-F5344CB8AC3E}">
        <p14:creationId xmlns:p14="http://schemas.microsoft.com/office/powerpoint/2010/main" val="250342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CE6C72-67BC-3099-399E-1BA3B93029E6}"/>
              </a:ext>
            </a:extLst>
          </p:cNvPr>
          <p:cNvSpPr txBox="1"/>
          <p:nvPr/>
        </p:nvSpPr>
        <p:spPr>
          <a:xfrm>
            <a:off x="501976" y="515101"/>
            <a:ext cx="1133101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/>
              <a:t>Como as populações de seres vivos crescem na natureza </a:t>
            </a:r>
            <a:r>
              <a:rPr lang="pt-BR" sz="3600" dirty="0">
                <a:solidFill>
                  <a:srgbClr val="0070C0"/>
                </a:solidFill>
              </a:rPr>
              <a:t>se não houver nenhuma barreira</a:t>
            </a:r>
            <a:r>
              <a:rPr lang="pt-BR" sz="3600" dirty="0"/>
              <a:t>? Imagine uma única bactéria se dividindo em duas a cada hora, ou um casal de mosquitos da dengue gerando centenas de descendentes.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74EC6C-0677-FCCF-D858-0B82ACA0F538}"/>
              </a:ext>
            </a:extLst>
          </p:cNvPr>
          <p:cNvSpPr txBox="1"/>
          <p:nvPr/>
        </p:nvSpPr>
        <p:spPr>
          <a:xfrm>
            <a:off x="593890" y="3717311"/>
            <a:ext cx="113310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/>
              <a:t>Vamos entender como o crescimento biológico pode ser modelado, calculado e previsto usando sequências matemáticas especiais chamadas Progressões Geométricas.</a:t>
            </a:r>
          </a:p>
        </p:txBody>
      </p:sp>
    </p:spTree>
    <p:extLst>
      <p:ext uri="{BB962C8B-B14F-4D97-AF65-F5344CB8AC3E}">
        <p14:creationId xmlns:p14="http://schemas.microsoft.com/office/powerpoint/2010/main" val="3624078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71FAD46-13C9-0610-2820-C6F63D5F1335}"/>
              </a:ext>
            </a:extLst>
          </p:cNvPr>
          <p:cNvSpPr txBox="1"/>
          <p:nvPr/>
        </p:nvSpPr>
        <p:spPr>
          <a:xfrm>
            <a:off x="219173" y="277247"/>
            <a:ext cx="8302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Conceito Biológico (Potencial Biótico)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F2D83B-449B-1EDC-3FFA-FF987DFE895B}"/>
              </a:ext>
            </a:extLst>
          </p:cNvPr>
          <p:cNvSpPr txBox="1"/>
          <p:nvPr/>
        </p:nvSpPr>
        <p:spPr>
          <a:xfrm>
            <a:off x="567965" y="1219209"/>
            <a:ext cx="11262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Na ecologia, o </a:t>
            </a:r>
            <a:r>
              <a:rPr lang="pt-BR" sz="3200" b="1" dirty="0">
                <a:solidFill>
                  <a:srgbClr val="0070C0"/>
                </a:solidFill>
              </a:rPr>
              <a:t>Potencial Biótico </a:t>
            </a:r>
            <a:r>
              <a:rPr lang="pt-BR" sz="3200" dirty="0"/>
              <a:t>é a capacidade máxima de reprodução de uma espécie se ela tiver alimento infinito, espaço de sobra e nenhum predador ou doença.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EE01A9-C328-0120-DA4C-6D2227B862F0}"/>
              </a:ext>
            </a:extLst>
          </p:cNvPr>
          <p:cNvSpPr txBox="1"/>
          <p:nvPr/>
        </p:nvSpPr>
        <p:spPr>
          <a:xfrm>
            <a:off x="567965" y="3644800"/>
            <a:ext cx="1126267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Em condições ideais, o crescimento populacional não é linear (não soma a mesma quantidade a cada tempo), mas sim multiplicativo. Cada indivíduo gera novos indivíduos, provocando uma explosão na contagem total.</a:t>
            </a:r>
          </a:p>
        </p:txBody>
      </p:sp>
    </p:spTree>
    <p:extLst>
      <p:ext uri="{BB962C8B-B14F-4D97-AF65-F5344CB8AC3E}">
        <p14:creationId xmlns:p14="http://schemas.microsoft.com/office/powerpoint/2010/main" val="54252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B4862CA-DD18-E19D-204C-7896A0DDC587}"/>
              </a:ext>
            </a:extLst>
          </p:cNvPr>
          <p:cNvSpPr txBox="1"/>
          <p:nvPr/>
        </p:nvSpPr>
        <p:spPr>
          <a:xfrm>
            <a:off x="386500" y="414779"/>
            <a:ext cx="1156668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200" b="1" dirty="0"/>
              <a:t>O Conceito Matemático (A Progressão Geométrica)</a:t>
            </a:r>
          </a:p>
          <a:p>
            <a:r>
              <a:rPr lang="pt-BR" sz="3200" dirty="0"/>
              <a:t>Uma Progressão Geométrica (P.A. ou P.G.? No caso, P.G.) é uma sequência de números onde cada termo, a partir do segundo, é igual ao anterior multiplicado por uma constante chamada razão (q).</a:t>
            </a:r>
          </a:p>
          <a:p>
            <a:endParaRPr lang="pt-BR" sz="3200" dirty="0"/>
          </a:p>
          <a:p>
            <a:r>
              <a:rPr lang="pt-BR" sz="3200" b="1" dirty="0"/>
              <a:t>Comparação Rápida:</a:t>
            </a:r>
            <a:endParaRPr lang="pt-BR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3200" dirty="0"/>
              <a:t>Se uma população somasse 2 indivíduos por etapa: 2, 4, 6, 8, 10... (Progressão Aritmética)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3200" dirty="0"/>
              <a:t>Se uma população dobrasse a cada etapa: 2, 4, 8, 16, 32... (Progressão Geométrica)</a:t>
            </a:r>
          </a:p>
        </p:txBody>
      </p:sp>
    </p:spTree>
    <p:extLst>
      <p:ext uri="{BB962C8B-B14F-4D97-AF65-F5344CB8AC3E}">
        <p14:creationId xmlns:p14="http://schemas.microsoft.com/office/powerpoint/2010/main" val="167436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A107611-0535-AA9F-FFEC-F09CB1CD2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080431-9499-44F6-0A16-C268F590CD5B}"/>
              </a:ext>
            </a:extLst>
          </p:cNvPr>
          <p:cNvSpPr txBox="1"/>
          <p:nvPr/>
        </p:nvSpPr>
        <p:spPr>
          <a:xfrm>
            <a:off x="169682" y="216816"/>
            <a:ext cx="11811786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600" dirty="0"/>
              <a:t>Vamos representar o caso de uma colônia de bactérias que dobra de tamanho a cada hora, começando com apenas 1 bactéria: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/>
              <a:t>Tempo 0 (Início): 1 bactéria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/>
              <a:t>Hora 1: 2 bactérias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/>
              <a:t>Hora 2: 4 bactérias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/>
              <a:t>Hora 3: 8 bactérias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/>
              <a:t>Hora 4: 16 bactérias</a:t>
            </a:r>
          </a:p>
          <a:p>
            <a:pPr algn="ctr">
              <a:buNone/>
            </a:pPr>
            <a:br>
              <a:rPr lang="pt-BR" sz="3600" b="1" dirty="0"/>
            </a:br>
            <a:r>
              <a:rPr lang="pt-BR" sz="3600" b="1" dirty="0"/>
              <a:t>Lei de Formação:</a:t>
            </a:r>
            <a:r>
              <a:rPr lang="pt-BR" sz="3600" dirty="0"/>
              <a:t> </a:t>
            </a:r>
            <a:r>
              <a:rPr lang="pt-BR" sz="4400" dirty="0"/>
              <a:t>f(x) = 1 . 2</a:t>
            </a:r>
            <a:r>
              <a:rPr lang="pt-BR" sz="4400" baseline="30000" dirty="0"/>
              <a:t>x</a:t>
            </a:r>
            <a:r>
              <a:rPr lang="pt-BR" sz="4400" dirty="0"/>
              <a:t> </a:t>
            </a:r>
            <a:br>
              <a:rPr lang="pt-BR" sz="3600" dirty="0"/>
            </a:br>
            <a:r>
              <a:rPr lang="pt-BR" sz="3600" dirty="0"/>
              <a:t>(onde x representa as horas).</a:t>
            </a:r>
          </a:p>
        </p:txBody>
      </p:sp>
    </p:spTree>
    <p:extLst>
      <p:ext uri="{BB962C8B-B14F-4D97-AF65-F5344CB8AC3E}">
        <p14:creationId xmlns:p14="http://schemas.microsoft.com/office/powerpoint/2010/main" val="298821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477C62D-2492-C030-6ED0-2876A4EC49A6}"/>
              </a:ext>
            </a:extLst>
          </p:cNvPr>
          <p:cNvSpPr txBox="1"/>
          <p:nvPr/>
        </p:nvSpPr>
        <p:spPr>
          <a:xfrm>
            <a:off x="282803" y="450577"/>
            <a:ext cx="1145356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200" b="1" dirty="0"/>
              <a:t>Desafios Reais</a:t>
            </a:r>
          </a:p>
          <a:p>
            <a:r>
              <a:rPr lang="pt-BR" sz="3200" dirty="0"/>
              <a:t>Na vida real, o potencial biótico infinito não existe. </a:t>
            </a:r>
            <a:br>
              <a:rPr lang="pt-BR" sz="3200" dirty="0"/>
            </a:br>
            <a:r>
              <a:rPr lang="pt-BR" sz="3200" dirty="0"/>
              <a:t>O crescimento encontra barreiras conhecidas como Resistência do Meio: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3200" dirty="0"/>
              <a:t>Falta de alimento e água.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3200" dirty="0"/>
              <a:t>Falta de espaço físico.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3200" dirty="0"/>
              <a:t>Competição entre a mesma espécie ou predadores.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3200" dirty="0"/>
              <a:t>Acúmulo de lixo ou toxinas.</a:t>
            </a:r>
          </a:p>
          <a:p>
            <a:pPr lvl="1"/>
            <a:endParaRPr lang="pt-B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3200" b="1" dirty="0"/>
              <a:t>Resultado:</a:t>
            </a:r>
            <a:r>
              <a:rPr lang="pt-BR" sz="3200" dirty="0"/>
              <a:t> A curva real de crescimento deixa de ser uma subida infinita e se estabiliza quando atinge a Carga Biótica Máxima do ambiente.</a:t>
            </a:r>
          </a:p>
        </p:txBody>
      </p:sp>
    </p:spTree>
    <p:extLst>
      <p:ext uri="{BB962C8B-B14F-4D97-AF65-F5344CB8AC3E}">
        <p14:creationId xmlns:p14="http://schemas.microsoft.com/office/powerpoint/2010/main" val="14279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E7404F0-B2CF-A2EE-2106-4C1FB1BFB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0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F0C98C3-E1CD-274A-8411-91178B63B7AF}"/>
              </a:ext>
            </a:extLst>
          </p:cNvPr>
          <p:cNvSpPr txBox="1"/>
          <p:nvPr/>
        </p:nvSpPr>
        <p:spPr>
          <a:xfrm>
            <a:off x="181467" y="167028"/>
            <a:ext cx="116208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rgbClr val="7030A0"/>
                </a:solidFill>
              </a:rPr>
              <a:t>Atividade Proposta: Análise Matemática da Praga Agrícola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57191EF-C374-3DE3-C0C4-5CC5608E87EF}"/>
              </a:ext>
            </a:extLst>
          </p:cNvPr>
          <p:cNvSpPr txBox="1"/>
          <p:nvPr/>
        </p:nvSpPr>
        <p:spPr>
          <a:xfrm>
            <a:off x="181467" y="1140643"/>
            <a:ext cx="1176229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200" dirty="0"/>
              <a:t>Analisar o crescimento de uma população da lagarta do cartucho em uma lavoura de milho e determinar matematicamente o momento crítico para a tomada de decisão do agricultor.</a:t>
            </a:r>
          </a:p>
          <a:p>
            <a:pPr>
              <a:buNone/>
            </a:pPr>
            <a:endParaRPr lang="pt-BR" sz="3200" dirty="0"/>
          </a:p>
          <a:p>
            <a:pPr>
              <a:buNone/>
            </a:pPr>
            <a:r>
              <a:rPr lang="pt-BR" sz="3200" b="1" dirty="0"/>
              <a:t>Contexto Analítico:</a:t>
            </a:r>
            <a:r>
              <a:rPr lang="pt-BR" sz="3200" dirty="0"/>
              <a:t> Um engenheiro agrônomo detectou que a população inicial de lagartas em uma área monitorada era de exatamente </a:t>
            </a:r>
            <a:r>
              <a:rPr lang="pt-BR" sz="3200" b="1" dirty="0"/>
              <a:t>3 indivíduos</a:t>
            </a:r>
            <a:r>
              <a:rPr lang="pt-BR" sz="3200" dirty="0"/>
              <a:t> (Geração 0). Sem a presença de predadores naturais ou aplicação de defensivos, essa espécie dobra o seu número de indivíduos a cada nova geração.</a:t>
            </a:r>
          </a:p>
        </p:txBody>
      </p:sp>
    </p:spTree>
    <p:extLst>
      <p:ext uri="{BB962C8B-B14F-4D97-AF65-F5344CB8AC3E}">
        <p14:creationId xmlns:p14="http://schemas.microsoft.com/office/powerpoint/2010/main" val="3987625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Tipo de Madei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i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TM03090434[[fn=Tipo de Madeira]]</Template>
  <TotalTime>47</TotalTime>
  <Words>1148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Rockwell</vt:lpstr>
      <vt:lpstr>Rockwell Condensed</vt:lpstr>
      <vt:lpstr>Wingdings</vt:lpstr>
      <vt:lpstr>Tipo de Madeira</vt:lpstr>
      <vt:lpstr>O Crescimento das Populações: Como a Matemática Explica a Natureza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3</cp:revision>
  <dcterms:created xsi:type="dcterms:W3CDTF">2026-07-06T17:45:51Z</dcterms:created>
  <dcterms:modified xsi:type="dcterms:W3CDTF">2026-07-06T18:33:08Z</dcterms:modified>
</cp:coreProperties>
</file>