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76" r:id="rId10"/>
    <p:sldId id="267" r:id="rId11"/>
    <p:sldId id="268" r:id="rId12"/>
    <p:sldId id="269" r:id="rId13"/>
    <p:sldId id="270" r:id="rId14"/>
    <p:sldId id="271" r:id="rId15"/>
    <p:sldId id="277" r:id="rId16"/>
    <p:sldId id="278" r:id="rId17"/>
    <p:sldId id="279" r:id="rId18"/>
    <p:sldId id="280" r:id="rId19"/>
    <p:sldId id="272" r:id="rId20"/>
    <p:sldId id="273" r:id="rId21"/>
    <p:sldId id="274" r:id="rId22"/>
    <p:sldId id="275" r:id="rId23"/>
    <p:sldId id="260" r:id="rId24"/>
    <p:sldId id="261" r:id="rId25"/>
    <p:sldId id="262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9472F9B-9AA9-42DA-A8ED-7CFF449FACF2}" type="datetimeFigureOut">
              <a:rPr lang="pt-BR" smtClean="0"/>
              <a:pPr/>
              <a:t>26/02/2015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1426B16-7948-48BE-93FF-2CC995B1DF4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3717033"/>
            <a:ext cx="6480720" cy="1080120"/>
          </a:xfrm>
        </p:spPr>
        <p:txBody>
          <a:bodyPr>
            <a:normAutofit fontScale="90000"/>
          </a:bodyPr>
          <a:lstStyle/>
          <a:p>
            <a:r>
              <a:rPr lang="pt-B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numeração </a:t>
            </a:r>
            <a:r>
              <a:rPr lang="pt-BR" sz="49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binário</a:t>
            </a:r>
            <a:endParaRPr lang="pt-BR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http://cobweb.cs.uga.edu/~sagar/images/b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3832"/>
            <a:ext cx="4248472" cy="3186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777686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  <a:latin typeface="Arial Rounded MT Bold" pitchFamily="34" charset="0"/>
              </a:rPr>
              <a:t>Agora ficou fácil!!!!!</a:t>
            </a:r>
          </a:p>
          <a:p>
            <a:endParaRPr lang="pt-BR" sz="2800" dirty="0"/>
          </a:p>
          <a:p>
            <a:r>
              <a:rPr lang="pt-BR" sz="4400" dirty="0" smtClean="0"/>
              <a:t>Basta criar uma tabela correspondendo cada BYTE com um símbolo (letra ou número).</a:t>
            </a:r>
            <a:endParaRPr lang="pt-BR" sz="4400" dirty="0"/>
          </a:p>
        </p:txBody>
      </p:sp>
      <p:pic>
        <p:nvPicPr>
          <p:cNvPr id="35842" name="Picture 2" descr="http://1.bp.blogspot.com/-w7qcLZJBF_k/UIkk1KG9TBI/AAAAAAAAAD4/qAvG67Vq-XQ/s320/ascii_t.gif"/>
          <p:cNvPicPr>
            <a:picLocks noChangeAspect="1" noChangeArrowheads="1"/>
          </p:cNvPicPr>
          <p:nvPr/>
        </p:nvPicPr>
        <p:blipFill>
          <a:blip r:embed="rId2" cstate="print"/>
          <a:srcRect t="8737"/>
          <a:stretch>
            <a:fillRect/>
          </a:stretch>
        </p:blipFill>
        <p:spPr bwMode="auto">
          <a:xfrm>
            <a:off x="1907704" y="1412776"/>
            <a:ext cx="4824536" cy="479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2060848"/>
            <a:ext cx="84969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Desta maneira, nos primórdios da informática,  surge a </a:t>
            </a:r>
            <a:r>
              <a:rPr lang="pt-B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tabela ASCII</a:t>
            </a:r>
            <a:endParaRPr lang="pt-BR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79512" y="116632"/>
            <a:ext cx="8784976" cy="64940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3200" dirty="0"/>
              <a:t>A tabela ASCII, acrônimo de </a:t>
            </a:r>
            <a:r>
              <a:rPr lang="pt-BR" sz="3200" dirty="0" err="1">
                <a:solidFill>
                  <a:srgbClr val="FF0000"/>
                </a:solidFill>
              </a:rPr>
              <a:t>A</a:t>
            </a:r>
            <a:r>
              <a:rPr lang="pt-BR" sz="3200" dirty="0" err="1"/>
              <a:t>merican</a:t>
            </a:r>
            <a:r>
              <a:rPr lang="pt-BR" sz="3200" dirty="0"/>
              <a:t> </a:t>
            </a:r>
            <a:r>
              <a:rPr lang="pt-BR" sz="3200" dirty="0">
                <a:solidFill>
                  <a:srgbClr val="FF0000"/>
                </a:solidFill>
              </a:rPr>
              <a:t>S</a:t>
            </a:r>
            <a:r>
              <a:rPr lang="pt-BR" sz="3200" dirty="0"/>
              <a:t>tandard </a:t>
            </a:r>
            <a:r>
              <a:rPr lang="pt-BR" sz="3200" dirty="0" err="1">
                <a:solidFill>
                  <a:srgbClr val="FF0000"/>
                </a:solidFill>
              </a:rPr>
              <a:t>C</a:t>
            </a:r>
            <a:r>
              <a:rPr lang="pt-BR" sz="3200" dirty="0" err="1"/>
              <a:t>ode</a:t>
            </a:r>
            <a:r>
              <a:rPr lang="pt-BR" sz="3200" dirty="0"/>
              <a:t> for </a:t>
            </a:r>
            <a:r>
              <a:rPr lang="pt-BR" sz="3200" dirty="0" err="1">
                <a:solidFill>
                  <a:srgbClr val="FF0000"/>
                </a:solidFill>
              </a:rPr>
              <a:t>I</a:t>
            </a:r>
            <a:r>
              <a:rPr lang="pt-BR" sz="3200" dirty="0" err="1"/>
              <a:t>nformation</a:t>
            </a:r>
            <a:r>
              <a:rPr lang="pt-BR" sz="3200" dirty="0"/>
              <a:t> </a:t>
            </a:r>
            <a:r>
              <a:rPr lang="pt-BR" sz="3200" dirty="0" err="1">
                <a:solidFill>
                  <a:srgbClr val="FF0000"/>
                </a:solidFill>
              </a:rPr>
              <a:t>I</a:t>
            </a:r>
            <a:r>
              <a:rPr lang="pt-BR" sz="3200" dirty="0" err="1"/>
              <a:t>nterchange</a:t>
            </a:r>
            <a:r>
              <a:rPr lang="pt-BR" sz="3200" dirty="0"/>
              <a:t> (Código Americano Padrão para o Intercambio de Informações), é um conjunto de valores que representam caracteres e códigos de controle </a:t>
            </a:r>
            <a:r>
              <a:rPr lang="pt-BR" sz="3200" dirty="0" smtClean="0"/>
              <a:t>utilizados </a:t>
            </a:r>
            <a:r>
              <a:rPr lang="pt-BR" sz="3200" dirty="0"/>
              <a:t>em computadores.</a:t>
            </a:r>
          </a:p>
          <a:p>
            <a:r>
              <a:rPr lang="pt-BR" sz="3200" dirty="0"/>
              <a:t>Nesta tabela, cada caractere (letra ou número) possui um código correspondente. Cada código ocupa 1 </a:t>
            </a:r>
            <a:r>
              <a:rPr lang="pt-BR" sz="3200" dirty="0" smtClean="0"/>
              <a:t>byte, </a:t>
            </a:r>
            <a:r>
              <a:rPr lang="pt-BR" sz="3200" dirty="0"/>
              <a:t>o que nos dá 255 posições. </a:t>
            </a:r>
            <a:endParaRPr lang="pt-BR" sz="3200" dirty="0" smtClean="0"/>
          </a:p>
          <a:p>
            <a:r>
              <a:rPr lang="pt-BR" sz="3200" dirty="0" smtClean="0"/>
              <a:t>Destas </a:t>
            </a:r>
            <a:r>
              <a:rPr lang="pt-BR" sz="3200" dirty="0"/>
              <a:t>255 posições, as primeiras 32 (0 a 31) correspondem a códigos de controle que são utilizados para controlar dispositivos (tais como monitores e </a:t>
            </a:r>
            <a:r>
              <a:rPr lang="pt-BR" sz="3200" dirty="0" smtClean="0"/>
              <a:t>impressoras, teclas ENTER e ESC, </a:t>
            </a:r>
            <a:r>
              <a:rPr lang="pt-BR" sz="3200" dirty="0" err="1" smtClean="0"/>
              <a:t>etc</a:t>
            </a:r>
            <a:r>
              <a:rPr lang="pt-BR" sz="3200" dirty="0" smtClean="0"/>
              <a:t>). 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1.bp.blogspot.com/-F9LnwvR5HPo/T1gPu6OTQbI/AAAAAAAAFl8/qnmejV0EePQ/s1600/asc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98890"/>
            <a:ext cx="9144000" cy="3858302"/>
          </a:xfrm>
          <a:prstGeom prst="rect">
            <a:avLst/>
          </a:prstGeom>
          <a:noFill/>
        </p:spPr>
      </p:pic>
      <p:pic>
        <p:nvPicPr>
          <p:cNvPr id="37892" name="Picture 4" descr="http://3.bp.blogspot.com/-_aUh5Cqa-ps/Ud37tG-BOII/AAAAAAAACPA/YlfW3AaS4FM/s1600/binario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76671"/>
            <a:ext cx="5256584" cy="5714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620688"/>
            <a:ext cx="835292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OK, entendi como se representam os símbolos usando código binário...</a:t>
            </a:r>
          </a:p>
          <a:p>
            <a:endParaRPr lang="pt-BR" sz="4400" dirty="0" smtClean="0"/>
          </a:p>
          <a:p>
            <a:pPr algn="ctr"/>
            <a:r>
              <a:rPr lang="pt-BR" sz="4400" dirty="0" smtClean="0"/>
              <a:t>Mas e as </a:t>
            </a:r>
            <a:r>
              <a:rPr lang="pt-BR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continhas?</a:t>
            </a:r>
            <a:r>
              <a:rPr lang="pt-BR" sz="4400" dirty="0" smtClean="0"/>
              <a:t> Como eu, ou um computador, faz para realizar as </a:t>
            </a:r>
            <a:r>
              <a:rPr lang="pt-B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operações matemáticas básicas usando binários?</a:t>
            </a:r>
            <a:endParaRPr lang="pt-B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78843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Primeiro vamos transformar números BINÁRIOS em DECIMAIS: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1124744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/>
              <a:t>Para evitar a confusão ao usar diferentes sistemas numéricos, a base de cada número individual será especificada subscrita para cada número. </a:t>
            </a:r>
          </a:p>
          <a:p>
            <a:pPr>
              <a:buFont typeface="Arial" pitchFamily="34" charset="0"/>
              <a:buChar char="•"/>
            </a:pPr>
            <a:r>
              <a:rPr lang="pt-BR" sz="3200" dirty="0" smtClean="0"/>
              <a:t>Por exemplo, o número binário 10011100 pode ser especificado como "base dois" escrevendo-o como </a:t>
            </a:r>
            <a:r>
              <a:rPr lang="pt-BR" sz="3200" b="1" dirty="0" smtClean="0">
                <a:solidFill>
                  <a:srgbClr val="0070C0"/>
                </a:solidFill>
              </a:rPr>
              <a:t>10011100</a:t>
            </a:r>
            <a:r>
              <a:rPr lang="pt-BR" sz="3200" b="1" baseline="-25000" dirty="0" smtClean="0">
                <a:solidFill>
                  <a:srgbClr val="FF0000"/>
                </a:solidFill>
              </a:rPr>
              <a:t>2</a:t>
            </a:r>
            <a:r>
              <a:rPr lang="pt-BR" sz="32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pt-BR" sz="3200" dirty="0" smtClean="0"/>
              <a:t>O número 156 pode ser escrito como </a:t>
            </a:r>
            <a:r>
              <a:rPr lang="pt-BR" sz="3200" b="1" dirty="0" smtClean="0">
                <a:solidFill>
                  <a:srgbClr val="0070C0"/>
                </a:solidFill>
              </a:rPr>
              <a:t>156</a:t>
            </a:r>
            <a:r>
              <a:rPr lang="pt-BR" sz="3200" b="1" baseline="-25000" dirty="0" smtClean="0">
                <a:solidFill>
                  <a:srgbClr val="FF0000"/>
                </a:solidFill>
              </a:rPr>
              <a:t>10</a:t>
            </a:r>
            <a:r>
              <a:rPr lang="pt-BR" sz="3200" dirty="0" smtClean="0"/>
              <a:t> e lido como "cento e cinquenta e seis, base dez". 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78843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Primeiro vamos transformar números BINÁRIOS em DECIMAIS: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1124744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/>
              <a:t>pegue cada digito de seu número separadamente, e conte sua posição (unidade, vale um, dezena, dois, centena, três, assim por diante). O número dessa posição será o expoente da potência de base dois que você </a:t>
            </a:r>
            <a:r>
              <a:rPr lang="pt-BR" sz="4000" dirty="0" smtClean="0"/>
              <a:t>tem.</a:t>
            </a:r>
            <a:endParaRPr lang="pt-BR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78843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Primeiro vamos transformar números BINÁRIOS em DECIMAIS: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1124744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/>
              <a:t> </a:t>
            </a:r>
            <a:r>
              <a:rPr lang="pt-BR" sz="4000" dirty="0" smtClean="0"/>
              <a:t>10001101</a:t>
            </a:r>
            <a:endParaRPr lang="pt-BR" sz="40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586" t="39000" r="57113" b="35407"/>
          <a:stretch>
            <a:fillRect/>
          </a:stretch>
        </p:blipFill>
        <p:spPr bwMode="auto">
          <a:xfrm>
            <a:off x="5004048" y="980728"/>
            <a:ext cx="3024336" cy="524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ector de seta reta 5"/>
          <p:cNvCxnSpPr/>
          <p:nvPr/>
        </p:nvCxnSpPr>
        <p:spPr>
          <a:xfrm flipH="1">
            <a:off x="611560" y="2564904"/>
            <a:ext cx="1584176" cy="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9512" y="2780928"/>
            <a:ext cx="2987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Lembrando: </a:t>
            </a:r>
          </a:p>
          <a:p>
            <a:r>
              <a:rPr lang="pt-B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direita para a esquerda!</a:t>
            </a:r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>
            <a:off x="2483768" y="1772816"/>
            <a:ext cx="3312368" cy="37444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2267744" y="1772816"/>
            <a:ext cx="3528392" cy="31683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1979712" y="1772816"/>
            <a:ext cx="3816424" cy="259228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4788024" y="2996952"/>
            <a:ext cx="687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Etc....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7" grpId="0" build="allAtOnce"/>
      <p:bldP spid="1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78843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Primeiro vamos transformar números BINÁRIOS em DECIMAIS: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1124744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/>
              <a:t> </a:t>
            </a:r>
            <a:r>
              <a:rPr lang="pt-B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10001101</a:t>
            </a:r>
            <a:endParaRPr lang="pt-BR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586" t="39000" r="57113" b="35407"/>
          <a:stretch>
            <a:fillRect/>
          </a:stretch>
        </p:blipFill>
        <p:spPr bwMode="auto">
          <a:xfrm>
            <a:off x="5004048" y="980728"/>
            <a:ext cx="3024336" cy="524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323528" y="2492896"/>
            <a:ext cx="528728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/>
              <a:t>Depois, basta somar todos </a:t>
            </a:r>
          </a:p>
          <a:p>
            <a:r>
              <a:rPr lang="pt-BR" sz="3600" dirty="0" smtClean="0"/>
              <a:t>os resultados:</a:t>
            </a:r>
          </a:p>
          <a:p>
            <a:endParaRPr lang="pt-BR" sz="3600" dirty="0" smtClean="0"/>
          </a:p>
          <a:p>
            <a:r>
              <a:rPr lang="pt-BR" sz="3600" dirty="0" smtClean="0"/>
              <a:t>1+4+8+128 = </a:t>
            </a:r>
            <a:r>
              <a:rPr lang="pt-BR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141</a:t>
            </a:r>
            <a:endParaRPr lang="pt-B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78843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vamos </a:t>
            </a:r>
            <a:r>
              <a:rPr lang="pt-BR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transformar números </a:t>
            </a:r>
            <a:r>
              <a:rPr lang="pt-BR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DECIMAIS em BINÁRIOS:</a:t>
            </a:r>
            <a:endParaRPr lang="pt-BR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1124744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/>
              <a:t> </a:t>
            </a:r>
            <a:r>
              <a:rPr lang="pt-B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endParaRPr lang="pt-BR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23528" y="2492896"/>
            <a:ext cx="528728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/>
              <a:t>Depois, basta somar todos </a:t>
            </a:r>
          </a:p>
          <a:p>
            <a:r>
              <a:rPr lang="pt-BR" sz="3600" dirty="0" smtClean="0"/>
              <a:t>os resultados:</a:t>
            </a:r>
          </a:p>
          <a:p>
            <a:endParaRPr lang="pt-BR" sz="3600" dirty="0" smtClean="0"/>
          </a:p>
          <a:p>
            <a:r>
              <a:rPr lang="pt-BR" sz="3600" dirty="0" smtClean="0"/>
              <a:t>1+4+8+128 = </a:t>
            </a:r>
            <a:r>
              <a:rPr lang="pt-BR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141</a:t>
            </a:r>
            <a:endParaRPr lang="pt-B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552" y="332656"/>
            <a:ext cx="82089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/>
              <a:t>O </a:t>
            </a:r>
            <a:r>
              <a:rPr lang="pt-BR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decimal </a:t>
            </a:r>
            <a:r>
              <a:rPr lang="pt-BR" sz="4000" dirty="0"/>
              <a:t>é muito usado no cotidiano, pois nos oferece uma forma mais simples de manipular os números em determinadas situações </a:t>
            </a:r>
            <a:r>
              <a:rPr lang="pt-BR" sz="4000" dirty="0" smtClean="0"/>
              <a:t>matemáticas.</a:t>
            </a:r>
          </a:p>
          <a:p>
            <a:r>
              <a:rPr lang="pt-BR" sz="4000" dirty="0" smtClean="0"/>
              <a:t>É </a:t>
            </a:r>
            <a:r>
              <a:rPr lang="pt-BR" sz="4000" dirty="0"/>
              <a:t>composto por dez </a:t>
            </a:r>
            <a:r>
              <a:rPr lang="pt-BR" sz="4000" dirty="0" smtClean="0"/>
              <a:t>símbolos ou dígitos:  </a:t>
            </a:r>
            <a:br>
              <a:rPr lang="pt-BR" sz="4000" dirty="0" smtClean="0"/>
            </a:br>
            <a:r>
              <a:rPr lang="pt-BR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pt-BR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1, 2, 3, 4, 5, 6, 7, 8, 9</a:t>
            </a:r>
            <a:r>
              <a:rPr lang="pt-BR" sz="4000" dirty="0" smtClean="0"/>
              <a:t>.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bpiropo.com.br/graficos/FPC_AC2005062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573016"/>
            <a:ext cx="4953000" cy="2457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ognoscomm.com/mm/By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573016"/>
            <a:ext cx="3705225" cy="952500"/>
          </a:xfrm>
          <a:prstGeom prst="rect">
            <a:avLst/>
          </a:prstGeom>
          <a:noFill/>
        </p:spPr>
      </p:pic>
      <p:pic>
        <p:nvPicPr>
          <p:cNvPr id="2052" name="Picture 4" descr="https://encrypted-tbn2.gstatic.com/images?q=tbn:ANd9GcTPOLJ3g462aNPmTTj_J5HQHNA4JCA53iTG0bXlsOZsu_Uar8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700808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412776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http://www.brasilescola.com/matematica/sistema-numeracao-binaria.htm</a:t>
            </a:r>
            <a:endParaRPr lang="pt-BR" sz="1400" dirty="0"/>
          </a:p>
        </p:txBody>
      </p:sp>
      <p:sp>
        <p:nvSpPr>
          <p:cNvPr id="3" name="Retângulo 2"/>
          <p:cNvSpPr/>
          <p:nvPr/>
        </p:nvSpPr>
        <p:spPr>
          <a:xfrm>
            <a:off x="755576" y="980728"/>
            <a:ext cx="8136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http://www.leandro.wives.nom.br/pascal/Material/Tabela%20ASCII.</a:t>
            </a:r>
            <a:r>
              <a:rPr lang="pt-BR" sz="1400" dirty="0" err="1" smtClean="0"/>
              <a:t>htm</a:t>
            </a:r>
            <a:endParaRPr lang="pt-BR" sz="1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403648" y="332656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FONTES</a:t>
            </a:r>
            <a:r>
              <a:rPr lang="pt-BR" dirty="0" smtClean="0"/>
              <a:t>: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404664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dirty="0"/>
              <a:t>O uso da Matemática em situações diversas não diz respeito somente ao homem, os </a:t>
            </a:r>
            <a:r>
              <a:rPr lang="pt-BR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computadores</a:t>
            </a: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800" dirty="0"/>
              <a:t>utilizam números para efetuar cálculos complexos com uma maior </a:t>
            </a:r>
            <a:r>
              <a:rPr lang="pt-BR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rapidez e praticidade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698477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Computadores são aparelhos elétricos e entendem apenas duas situações em seus circuitos:</a:t>
            </a:r>
          </a:p>
          <a:p>
            <a:endParaRPr lang="pt-BR" sz="3600" dirty="0" smtClean="0"/>
          </a:p>
          <a:p>
            <a:r>
              <a:rPr lang="pt-B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</a:t>
            </a: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600" dirty="0" smtClean="0"/>
              <a:t>ELETRICIDADE</a:t>
            </a:r>
          </a:p>
          <a:p>
            <a:endParaRPr lang="pt-BR" sz="3600" dirty="0" smtClean="0"/>
          </a:p>
          <a:p>
            <a:r>
              <a:rPr lang="pt-B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</a:t>
            </a: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600" dirty="0" smtClean="0"/>
              <a:t>ELETRICIDADE</a:t>
            </a:r>
            <a:endParaRPr lang="pt-BR" sz="3600" dirty="0"/>
          </a:p>
        </p:txBody>
      </p:sp>
      <p:grpSp>
        <p:nvGrpSpPr>
          <p:cNvPr id="5" name="Grupo 4"/>
          <p:cNvGrpSpPr/>
          <p:nvPr/>
        </p:nvGrpSpPr>
        <p:grpSpPr>
          <a:xfrm>
            <a:off x="683568" y="2564904"/>
            <a:ext cx="8325546" cy="3186355"/>
            <a:chOff x="683568" y="2564904"/>
            <a:chExt cx="8325546" cy="3186355"/>
          </a:xfrm>
        </p:grpSpPr>
        <p:sp>
          <p:nvSpPr>
            <p:cNvPr id="3" name="CaixaDeTexto 2"/>
            <p:cNvSpPr txBox="1"/>
            <p:nvPr/>
          </p:nvSpPr>
          <p:spPr>
            <a:xfrm>
              <a:off x="683568" y="4797152"/>
              <a:ext cx="56886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dirty="0" smtClean="0"/>
                <a:t>Vamos representar através de uma simples lâmpada</a:t>
              </a:r>
              <a:endParaRPr lang="pt-BR" sz="2800" dirty="0"/>
            </a:p>
          </p:txBody>
        </p:sp>
        <p:pic>
          <p:nvPicPr>
            <p:cNvPr id="4098" name="Picture 2" descr="http://www.branqs.com.br/universidade/aulas_SO/0001_RepresentacaoInformacaoEprocessamentoAtravesMeioEletrico/fig02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86402" y="2564904"/>
              <a:ext cx="4122712" cy="216024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branqs.com.br/universidade/aulas_SO/0001_RepresentacaoInformacaoEprocessamentoAtravesMeioEletrico/fig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077072"/>
            <a:ext cx="4122712" cy="2160240"/>
          </a:xfrm>
          <a:prstGeom prst="rect">
            <a:avLst/>
          </a:prstGeom>
          <a:noFill/>
        </p:spPr>
      </p:pic>
      <p:sp>
        <p:nvSpPr>
          <p:cNvPr id="2" name="CaixaDeTexto 1"/>
          <p:cNvSpPr txBox="1"/>
          <p:nvPr/>
        </p:nvSpPr>
        <p:spPr>
          <a:xfrm>
            <a:off x="395536" y="260648"/>
            <a:ext cx="82809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 smtClean="0"/>
              <a:t>O </a:t>
            </a:r>
            <a:r>
              <a:rPr lang="pt-BR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binário</a:t>
            </a:r>
            <a:r>
              <a:rPr lang="pt-BR" sz="5400" dirty="0" smtClean="0"/>
              <a:t>, que é utilizado nos computadores, utiliza apenas dois símbolos ou dígitos:  </a:t>
            </a:r>
            <a:r>
              <a:rPr lang="pt-BR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e 1</a:t>
            </a:r>
            <a:endParaRPr lang="pt-BR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83568" y="1196752"/>
            <a:ext cx="7704856" cy="42473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5400" dirty="0" smtClean="0"/>
              <a:t>Mas como um computador consegue representar letras e números apenas com dois símbolos?</a:t>
            </a:r>
            <a:endParaRPr lang="pt-BR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260648"/>
            <a:ext cx="8725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Vamos entender um pouco sobre: </a:t>
            </a:r>
            <a:r>
              <a:rPr lang="pt-B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</a:t>
            </a:r>
            <a:r>
              <a:rPr lang="pt-BR" sz="3600" dirty="0"/>
              <a:t> </a:t>
            </a:r>
            <a:r>
              <a:rPr lang="pt-BR" sz="3600" dirty="0" smtClean="0"/>
              <a:t>e  </a:t>
            </a:r>
            <a:r>
              <a:rPr lang="pt-BR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Bytes</a:t>
            </a:r>
            <a:endParaRPr lang="pt-BR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5576" y="2132856"/>
            <a:ext cx="770485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Em computação, chama-se um dígito binário (0 ou 1) de </a:t>
            </a:r>
            <a:r>
              <a:rPr lang="pt-BR" sz="3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</a:t>
            </a:r>
            <a:r>
              <a:rPr lang="pt-BR" sz="3600" dirty="0"/>
              <a:t>, que vem do </a:t>
            </a:r>
            <a:r>
              <a:rPr lang="pt-BR" sz="3600" dirty="0" err="1"/>
              <a:t>inglês</a:t>
            </a:r>
            <a:r>
              <a:rPr lang="pt-BR" sz="3600" i="1" dirty="0" err="1"/>
              <a:t>Binary</a:t>
            </a:r>
            <a:r>
              <a:rPr lang="pt-BR" sz="3600" i="1" dirty="0"/>
              <a:t> </a:t>
            </a:r>
            <a:r>
              <a:rPr lang="pt-BR" sz="3600" i="1" dirty="0" err="1"/>
              <a:t>Digit</a:t>
            </a:r>
            <a:r>
              <a:rPr lang="pt-BR" sz="3600" dirty="0"/>
              <a:t>. </a:t>
            </a:r>
            <a:endParaRPr lang="pt-BR" sz="3600" dirty="0" smtClean="0"/>
          </a:p>
          <a:p>
            <a:r>
              <a:rPr lang="pt-BR" sz="3600" dirty="0" smtClean="0"/>
              <a:t>Então na nossa representação, </a:t>
            </a:r>
            <a:r>
              <a:rPr lang="pt-BR" sz="3600" dirty="0" smtClean="0">
                <a:solidFill>
                  <a:srgbClr val="FF0000"/>
                </a:solidFill>
              </a:rPr>
              <a:t>UMA lâmpada</a:t>
            </a:r>
            <a:r>
              <a:rPr lang="pt-BR" sz="3600" dirty="0" smtClean="0"/>
              <a:t> corresponde a </a:t>
            </a:r>
            <a:r>
              <a:rPr lang="pt-BR" sz="3600" dirty="0" smtClean="0">
                <a:solidFill>
                  <a:srgbClr val="FF0000"/>
                </a:solidFill>
              </a:rPr>
              <a:t>UM bit</a:t>
            </a:r>
            <a:r>
              <a:rPr lang="pt-BR" sz="3600" dirty="0" smtClean="0"/>
              <a:t>....</a:t>
            </a:r>
          </a:p>
          <a:p>
            <a:pPr algn="ctr"/>
            <a:r>
              <a:rPr lang="pt-BR" sz="2800" dirty="0" smtClean="0"/>
              <a:t>Lembrando </a:t>
            </a:r>
            <a:r>
              <a:rPr lang="pt-BR" sz="2800" smtClean="0"/>
              <a:t>que ela </a:t>
            </a:r>
            <a:r>
              <a:rPr lang="pt-BR" sz="2800" dirty="0" smtClean="0"/>
              <a:t>pode assumir 2 valores:</a:t>
            </a:r>
          </a:p>
          <a:p>
            <a:pPr algn="ctr"/>
            <a:r>
              <a:rPr lang="pt-BR" sz="2800" dirty="0" smtClean="0"/>
              <a:t>1 ou 0 (ligada ou desligada)</a:t>
            </a:r>
            <a:endParaRPr lang="pt-BR" sz="2800" dirty="0"/>
          </a:p>
        </p:txBody>
      </p:sp>
      <p:pic>
        <p:nvPicPr>
          <p:cNvPr id="4" name="Picture 2" descr="http://www.branqs.com.br/universidade/aulas_SO/0001_RepresentacaoInformacaoEprocessamentoAtravesMeioEletrico/fig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5301208"/>
            <a:ext cx="1772818" cy="928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260648"/>
            <a:ext cx="8725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Vamos entender um pouco sobre: </a:t>
            </a:r>
            <a:r>
              <a:rPr lang="pt-B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</a:t>
            </a:r>
            <a:r>
              <a:rPr lang="pt-BR" sz="3600" dirty="0"/>
              <a:t> </a:t>
            </a:r>
            <a:r>
              <a:rPr lang="pt-BR" sz="3600" dirty="0" smtClean="0"/>
              <a:t>e </a:t>
            </a:r>
            <a:r>
              <a:rPr lang="pt-BR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Bytes</a:t>
            </a:r>
            <a:endParaRPr lang="pt-BR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5576" y="2132856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Um agrupamento de 8 bits corresponde a um </a:t>
            </a:r>
            <a:r>
              <a:rPr lang="pt-BR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</a:t>
            </a:r>
            <a:r>
              <a:rPr lang="pt-BR" sz="3600" dirty="0"/>
              <a:t> (</a:t>
            </a:r>
            <a:r>
              <a:rPr lang="pt-BR" sz="3600" dirty="0" err="1"/>
              <a:t>Binary</a:t>
            </a:r>
            <a:r>
              <a:rPr lang="pt-BR" sz="3600" dirty="0"/>
              <a:t> </a:t>
            </a:r>
            <a:r>
              <a:rPr lang="pt-BR" sz="3600" dirty="0" err="1"/>
              <a:t>Term</a:t>
            </a:r>
            <a:r>
              <a:rPr lang="pt-BR" sz="3600" dirty="0"/>
              <a:t>)</a:t>
            </a:r>
            <a:endParaRPr lang="pt-BR" sz="2800" dirty="0"/>
          </a:p>
        </p:txBody>
      </p:sp>
      <p:pic>
        <p:nvPicPr>
          <p:cNvPr id="33794" name="Picture 2" descr="http://www.ciabyte.com.br/curso-informatica-basica/informatica-basica-byte.png"/>
          <p:cNvPicPr>
            <a:picLocks noChangeAspect="1" noChangeArrowheads="1"/>
          </p:cNvPicPr>
          <p:nvPr/>
        </p:nvPicPr>
        <p:blipFill>
          <a:blip r:embed="rId2" cstate="print"/>
          <a:srcRect b="47605"/>
          <a:stretch>
            <a:fillRect/>
          </a:stretch>
        </p:blipFill>
        <p:spPr bwMode="auto">
          <a:xfrm>
            <a:off x="1403648" y="3861048"/>
            <a:ext cx="6143625" cy="108012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 rot="2727949">
            <a:off x="7236296" y="5301208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Acesa = 1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 rot="2727949">
            <a:off x="2376978" y="5283208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Acesa = 1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 rot="2727949">
            <a:off x="6080391" y="5355214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Apagada = 0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 rot="2727949">
            <a:off x="5295554" y="5435774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Apagada = 0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 rot="2727949">
            <a:off x="4503465" y="5435775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Apagada = 0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 rot="2727949">
            <a:off x="3783385" y="5363766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Apagada = 0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 rot="2727949">
            <a:off x="3063306" y="5363765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Apagada = 0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 rot="2727949">
            <a:off x="1479130" y="5435774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Apagada = 0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260648"/>
            <a:ext cx="8725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Vamos entender um pouco sobre: </a:t>
            </a:r>
            <a:r>
              <a:rPr lang="pt-B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 e</a:t>
            </a:r>
            <a:r>
              <a:rPr lang="pt-BR" sz="3600" dirty="0" smtClean="0"/>
              <a:t>  </a:t>
            </a:r>
            <a:r>
              <a:rPr lang="pt-BR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Bytes</a:t>
            </a:r>
            <a:endParaRPr lang="pt-BR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5576" y="4509120"/>
            <a:ext cx="77048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Neste nosso exemplo, temos o byte: </a:t>
            </a:r>
            <a:r>
              <a:rPr lang="pt-BR" sz="4000" b="1" dirty="0" smtClean="0">
                <a:solidFill>
                  <a:srgbClr val="FF0000"/>
                </a:solidFill>
              </a:rPr>
              <a:t>1000 0010</a:t>
            </a:r>
            <a:endParaRPr lang="pt-BR" sz="36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2400" b="1" dirty="0" smtClean="0"/>
              <a:t>(vamos ler sempre da direita para a esquerda)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187624" y="1916832"/>
            <a:ext cx="6574518" cy="2429609"/>
            <a:chOff x="1403648" y="3861048"/>
            <a:chExt cx="6574518" cy="2429609"/>
          </a:xfrm>
        </p:grpSpPr>
        <p:pic>
          <p:nvPicPr>
            <p:cNvPr id="33794" name="Picture 2" descr="http://www.ciabyte.com.br/curso-informatica-basica/informatica-basica-byte.png"/>
            <p:cNvPicPr>
              <a:picLocks noChangeAspect="1" noChangeArrowheads="1"/>
            </p:cNvPicPr>
            <p:nvPr/>
          </p:nvPicPr>
          <p:blipFill>
            <a:blip r:embed="rId2" cstate="print"/>
            <a:srcRect b="47605"/>
            <a:stretch>
              <a:fillRect/>
            </a:stretch>
          </p:blipFill>
          <p:spPr bwMode="auto">
            <a:xfrm>
              <a:off x="1403648" y="3861048"/>
              <a:ext cx="6143625" cy="1080120"/>
            </a:xfrm>
            <a:prstGeom prst="rect">
              <a:avLst/>
            </a:prstGeom>
            <a:noFill/>
          </p:spPr>
        </p:pic>
        <p:sp>
          <p:nvSpPr>
            <p:cNvPr id="6" name="CaixaDeTexto 5"/>
            <p:cNvSpPr txBox="1"/>
            <p:nvPr/>
          </p:nvSpPr>
          <p:spPr>
            <a:xfrm rot="2727949">
              <a:off x="7236296" y="5301208"/>
              <a:ext cx="1114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Acesa = 1</a:t>
              </a:r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 rot="2727949">
              <a:off x="2376978" y="5283208"/>
              <a:ext cx="1114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Acesa = 1</a:t>
              </a:r>
              <a:endParaRPr lang="pt-BR" dirty="0"/>
            </a:p>
          </p:txBody>
        </p:sp>
        <p:sp>
          <p:nvSpPr>
            <p:cNvPr id="8" name="CaixaDeTexto 7"/>
            <p:cNvSpPr txBox="1"/>
            <p:nvPr/>
          </p:nvSpPr>
          <p:spPr>
            <a:xfrm rot="2727949">
              <a:off x="6080391" y="5355214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Apagada = 0</a:t>
              </a:r>
              <a:endParaRPr lang="pt-BR" dirty="0"/>
            </a:p>
          </p:txBody>
        </p:sp>
        <p:sp>
          <p:nvSpPr>
            <p:cNvPr id="9" name="CaixaDeTexto 8"/>
            <p:cNvSpPr txBox="1"/>
            <p:nvPr/>
          </p:nvSpPr>
          <p:spPr>
            <a:xfrm rot="2727949">
              <a:off x="5295554" y="5435774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Apagada = 0</a:t>
              </a:r>
              <a:endParaRPr lang="pt-BR" dirty="0"/>
            </a:p>
          </p:txBody>
        </p:sp>
        <p:sp>
          <p:nvSpPr>
            <p:cNvPr id="10" name="CaixaDeTexto 9"/>
            <p:cNvSpPr txBox="1"/>
            <p:nvPr/>
          </p:nvSpPr>
          <p:spPr>
            <a:xfrm rot="2727949">
              <a:off x="4503465" y="5435775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Apagada = 0</a:t>
              </a:r>
              <a:endParaRPr lang="pt-BR" dirty="0"/>
            </a:p>
          </p:txBody>
        </p:sp>
        <p:sp>
          <p:nvSpPr>
            <p:cNvPr id="11" name="CaixaDeTexto 10"/>
            <p:cNvSpPr txBox="1"/>
            <p:nvPr/>
          </p:nvSpPr>
          <p:spPr>
            <a:xfrm rot="2727949">
              <a:off x="3783385" y="5363766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Apagada = 0</a:t>
              </a:r>
              <a:endParaRPr lang="pt-BR" dirty="0"/>
            </a:p>
          </p:txBody>
        </p:sp>
        <p:sp>
          <p:nvSpPr>
            <p:cNvPr id="12" name="CaixaDeTexto 11"/>
            <p:cNvSpPr txBox="1"/>
            <p:nvPr/>
          </p:nvSpPr>
          <p:spPr>
            <a:xfrm rot="2727949">
              <a:off x="3063306" y="5363765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Apagada = 0</a:t>
              </a:r>
              <a:endParaRPr lang="pt-BR" dirty="0"/>
            </a:p>
          </p:txBody>
        </p:sp>
        <p:sp>
          <p:nvSpPr>
            <p:cNvPr id="13" name="CaixaDeTexto 12"/>
            <p:cNvSpPr txBox="1"/>
            <p:nvPr/>
          </p:nvSpPr>
          <p:spPr>
            <a:xfrm rot="2727949">
              <a:off x="1479130" y="5435774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Apagada = 0</a:t>
              </a:r>
              <a:endParaRPr lang="pt-B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260648"/>
            <a:ext cx="8725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Vamos entender um pouco sobre: </a:t>
            </a:r>
            <a:r>
              <a:rPr lang="pt-B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 e</a:t>
            </a:r>
            <a:r>
              <a:rPr lang="pt-BR" sz="3600" dirty="0" smtClean="0"/>
              <a:t>  </a:t>
            </a:r>
            <a:r>
              <a:rPr lang="pt-BR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Bytes</a:t>
            </a:r>
            <a:endParaRPr lang="pt-BR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5576" y="206084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Os famosos MEGA bytes que indicam a memória dos nossos computadores e celulares, são uma grande quantidade de bytes! </a:t>
            </a:r>
          </a:p>
          <a:p>
            <a:r>
              <a:rPr lang="pt-BR" sz="3600" dirty="0" smtClean="0"/>
              <a:t>Assim como os </a:t>
            </a:r>
            <a:r>
              <a:rPr lang="pt-BR" sz="3600" dirty="0" err="1" smtClean="0"/>
              <a:t>KILOgramas</a:t>
            </a:r>
            <a:r>
              <a:rPr lang="pt-BR" sz="3600" dirty="0" smtClean="0"/>
              <a:t> ou </a:t>
            </a:r>
            <a:r>
              <a:rPr lang="pt-BR" sz="3600" dirty="0" err="1" smtClean="0"/>
              <a:t>KILOmetros</a:t>
            </a:r>
            <a:r>
              <a:rPr lang="pt-BR" sz="3600" dirty="0" smtClean="0"/>
              <a:t>, temos o </a:t>
            </a:r>
            <a:r>
              <a:rPr lang="pt-BR" sz="3600" dirty="0" err="1" smtClean="0"/>
              <a:t>KILObyte</a:t>
            </a:r>
            <a:r>
              <a:rPr lang="pt-BR" sz="3600" dirty="0" smtClean="0"/>
              <a:t>, e após o </a:t>
            </a:r>
            <a:r>
              <a:rPr lang="pt-BR" sz="3600" dirty="0" err="1" smtClean="0"/>
              <a:t>kilo</a:t>
            </a:r>
            <a:r>
              <a:rPr lang="pt-BR" sz="3600" dirty="0" smtClean="0"/>
              <a:t>, vem o MEGAmetro, o </a:t>
            </a:r>
            <a:r>
              <a:rPr lang="pt-BR" sz="3600" dirty="0" err="1" smtClean="0"/>
              <a:t>MEGAbyte</a:t>
            </a:r>
            <a:r>
              <a:rPr lang="pt-BR" sz="3600" dirty="0" smtClean="0"/>
              <a:t>...etc...depois o </a:t>
            </a:r>
            <a:r>
              <a:rPr lang="pt-BR" sz="3600" dirty="0" err="1" smtClean="0"/>
              <a:t>TERAbyte</a:t>
            </a:r>
            <a:r>
              <a:rPr lang="pt-BR" sz="3600" dirty="0" smtClean="0"/>
              <a:t>...</a:t>
            </a:r>
            <a:endParaRPr lang="pt-B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189</TotalTime>
  <Words>642</Words>
  <Application>Microsoft Office PowerPoint</Application>
  <PresentationFormat>Apresentação na tela (4:3)</PresentationFormat>
  <Paragraphs>77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Origem</vt:lpstr>
      <vt:lpstr>Sistema de numeração binário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de numeração binário</dc:title>
  <dc:creator>claudio coelho</dc:creator>
  <cp:lastModifiedBy>claudio coelho</cp:lastModifiedBy>
  <cp:revision>12</cp:revision>
  <dcterms:created xsi:type="dcterms:W3CDTF">2015-02-25T12:01:45Z</dcterms:created>
  <dcterms:modified xsi:type="dcterms:W3CDTF">2015-02-26T20:16:49Z</dcterms:modified>
</cp:coreProperties>
</file>