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7" r:id="rId4"/>
    <p:sldId id="287" r:id="rId5"/>
    <p:sldId id="288" r:id="rId6"/>
    <p:sldId id="257" r:id="rId7"/>
    <p:sldId id="276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8" r:id="rId17"/>
    <p:sldId id="272" r:id="rId18"/>
    <p:sldId id="271" r:id="rId19"/>
    <p:sldId id="270" r:id="rId20"/>
    <p:sldId id="269" r:id="rId21"/>
    <p:sldId id="273" r:id="rId22"/>
    <p:sldId id="274" r:id="rId23"/>
    <p:sldId id="279" r:id="rId24"/>
    <p:sldId id="278" r:id="rId25"/>
    <p:sldId id="281" r:id="rId26"/>
    <p:sldId id="277" r:id="rId27"/>
    <p:sldId id="280" r:id="rId28"/>
    <p:sldId id="282" r:id="rId29"/>
    <p:sldId id="283" r:id="rId30"/>
    <p:sldId id="285" r:id="rId31"/>
    <p:sldId id="286" r:id="rId32"/>
    <p:sldId id="284" r:id="rId33"/>
    <p:sldId id="275" r:id="rId3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EAAA-8D3C-4712-845F-D781D04F2077}" type="datetimeFigureOut">
              <a:rPr lang="pt-BR" smtClean="0"/>
              <a:pPr/>
              <a:t>16/07/2010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4A04-583D-4B6B-B27D-01AF534885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EAAA-8D3C-4712-845F-D781D04F2077}" type="datetimeFigureOut">
              <a:rPr lang="pt-BR" smtClean="0"/>
              <a:pPr/>
              <a:t>16/07/2010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4A04-583D-4B6B-B27D-01AF534885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EAAA-8D3C-4712-845F-D781D04F2077}" type="datetimeFigureOut">
              <a:rPr lang="pt-BR" smtClean="0"/>
              <a:pPr/>
              <a:t>16/07/2010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4A04-583D-4B6B-B27D-01AF534885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EAAA-8D3C-4712-845F-D781D04F2077}" type="datetimeFigureOut">
              <a:rPr lang="pt-BR" smtClean="0"/>
              <a:pPr/>
              <a:t>16/07/2010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4A04-583D-4B6B-B27D-01AF534885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EAAA-8D3C-4712-845F-D781D04F2077}" type="datetimeFigureOut">
              <a:rPr lang="pt-BR" smtClean="0"/>
              <a:pPr/>
              <a:t>16/07/2010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4A04-583D-4B6B-B27D-01AF534885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EAAA-8D3C-4712-845F-D781D04F2077}" type="datetimeFigureOut">
              <a:rPr lang="pt-BR" smtClean="0"/>
              <a:pPr/>
              <a:t>16/07/2010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4A04-583D-4B6B-B27D-01AF534885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EAAA-8D3C-4712-845F-D781D04F2077}" type="datetimeFigureOut">
              <a:rPr lang="pt-BR" smtClean="0"/>
              <a:pPr/>
              <a:t>16/07/2010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4A04-583D-4B6B-B27D-01AF534885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EAAA-8D3C-4712-845F-D781D04F2077}" type="datetimeFigureOut">
              <a:rPr lang="pt-BR" smtClean="0"/>
              <a:pPr/>
              <a:t>16/07/2010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4A04-583D-4B6B-B27D-01AF534885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EAAA-8D3C-4712-845F-D781D04F2077}" type="datetimeFigureOut">
              <a:rPr lang="pt-BR" smtClean="0"/>
              <a:pPr/>
              <a:t>16/07/2010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4A04-583D-4B6B-B27D-01AF534885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EAAA-8D3C-4712-845F-D781D04F2077}" type="datetimeFigureOut">
              <a:rPr lang="pt-BR" smtClean="0"/>
              <a:pPr/>
              <a:t>16/07/2010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4A04-583D-4B6B-B27D-01AF534885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EAAA-8D3C-4712-845F-D781D04F2077}" type="datetimeFigureOut">
              <a:rPr lang="pt-BR" smtClean="0"/>
              <a:pPr/>
              <a:t>16/07/2010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4A04-583D-4B6B-B27D-01AF534885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9EAAA-8D3C-4712-845F-D781D04F2077}" type="datetimeFigureOut">
              <a:rPr lang="pt-BR" smtClean="0"/>
              <a:pPr/>
              <a:t>16/07/2010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F4A04-583D-4B6B-B27D-01AF534885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jpeg"/><Relationship Id="rId18" Type="http://schemas.openxmlformats.org/officeDocument/2006/relationships/image" Target="../media/image39.jpeg"/><Relationship Id="rId26" Type="http://schemas.openxmlformats.org/officeDocument/2006/relationships/image" Target="../media/image47.jpeg"/><Relationship Id="rId3" Type="http://schemas.openxmlformats.org/officeDocument/2006/relationships/hyperlink" Target="http://images.google.com.br/imgres?imgurl=http://educators.mfa.org/dynamic/slides/attached_file_9169.jpg&amp;imgrefurl=http://educators.mfa.org/galleries/browse?page=10&amp;usg=__qP2nRhrzAyo8UUcfeoySXXwin00=&amp;h=768&amp;w=1024&amp;sz=140&amp;hl=pt-BR&amp;start=1&amp;um=1&amp;tbnid=abODxN6DEG4lmM:&amp;tbnh=113&amp;tbnw=150&amp;prev=/images?q=Salvador+dali&amp;hl=pt-BR&amp;lr=lang_pt&amp;um=1" TargetMode="External"/><Relationship Id="rId21" Type="http://schemas.openxmlformats.org/officeDocument/2006/relationships/image" Target="../media/image42.jpeg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17" Type="http://schemas.openxmlformats.org/officeDocument/2006/relationships/image" Target="../media/image38.jpeg"/><Relationship Id="rId25" Type="http://schemas.openxmlformats.org/officeDocument/2006/relationships/image" Target="../media/image46.jpeg"/><Relationship Id="rId2" Type="http://schemas.openxmlformats.org/officeDocument/2006/relationships/hyperlink" Target="http://educators.mfa.org/dynamic/slides/attached_file_9169.jpg" TargetMode="External"/><Relationship Id="rId16" Type="http://schemas.openxmlformats.org/officeDocument/2006/relationships/image" Target="../media/image37.jpeg"/><Relationship Id="rId20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24" Type="http://schemas.openxmlformats.org/officeDocument/2006/relationships/image" Target="../media/image45.jpeg"/><Relationship Id="rId5" Type="http://schemas.openxmlformats.org/officeDocument/2006/relationships/image" Target="../media/image26.jpeg"/><Relationship Id="rId15" Type="http://schemas.openxmlformats.org/officeDocument/2006/relationships/image" Target="../media/image36.jpeg"/><Relationship Id="rId23" Type="http://schemas.openxmlformats.org/officeDocument/2006/relationships/image" Target="../media/image44.jpeg"/><Relationship Id="rId10" Type="http://schemas.openxmlformats.org/officeDocument/2006/relationships/image" Target="../media/image31.jpeg"/><Relationship Id="rId19" Type="http://schemas.openxmlformats.org/officeDocument/2006/relationships/image" Target="../media/image40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Relationship Id="rId14" Type="http://schemas.openxmlformats.org/officeDocument/2006/relationships/image" Target="../media/image35.jpeg"/><Relationship Id="rId22" Type="http://schemas.openxmlformats.org/officeDocument/2006/relationships/image" Target="../media/image43.jpeg"/><Relationship Id="rId27" Type="http://schemas.openxmlformats.org/officeDocument/2006/relationships/image" Target="../media/image4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t.dreamstime.com/Kyolshin_info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artecomocultura.blogspot.com/2009/03/iidade-media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2376" y="500042"/>
            <a:ext cx="7772400" cy="3148964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rgbClr val="002060"/>
                </a:solidFill>
              </a:rPr>
              <a:t>Geometrias, Formas e Perspectivas:</a:t>
            </a:r>
            <a:br>
              <a:rPr lang="pt-BR" dirty="0" smtClean="0">
                <a:solidFill>
                  <a:srgbClr val="002060"/>
                </a:solidFill>
              </a:rPr>
            </a:br>
            <a:r>
              <a:rPr lang="pt-BR" dirty="0" smtClean="0">
                <a:solidFill>
                  <a:srgbClr val="002060"/>
                </a:solidFill>
              </a:rPr>
              <a:t>A </a:t>
            </a:r>
            <a:r>
              <a:rPr lang="pt-BR" dirty="0" smtClean="0">
                <a:solidFill>
                  <a:srgbClr val="002060"/>
                </a:solidFill>
              </a:rPr>
              <a:t>matemática </a:t>
            </a:r>
            <a:r>
              <a:rPr lang="pt-BR" dirty="0" smtClean="0">
                <a:solidFill>
                  <a:srgbClr val="002060"/>
                </a:solidFill>
              </a:rPr>
              <a:t>nas pinturas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Prof. Cláudio C. Coelho</a:t>
            </a:r>
          </a:p>
          <a:p>
            <a:endParaRPr lang="pt-BR" sz="1800" dirty="0" smtClean="0"/>
          </a:p>
          <a:p>
            <a:r>
              <a:rPr lang="pt-BR" sz="1800" dirty="0" smtClean="0"/>
              <a:t>Fonte de pesquisa principal: Livro “Para entender a arte” de Robert Cumming</a:t>
            </a:r>
            <a:endParaRPr lang="pt-B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143932" cy="1000108"/>
          </a:xfrm>
        </p:spPr>
        <p:txBody>
          <a:bodyPr>
            <a:noAutofit/>
          </a:bodyPr>
          <a:lstStyle/>
          <a:p>
            <a:r>
              <a:rPr lang="pt-BR" sz="1400" dirty="0" smtClean="0">
                <a:solidFill>
                  <a:srgbClr val="002060"/>
                </a:solidFill>
              </a:rPr>
              <a:t>Reconhecido como um pioneiro da perspectiva, Uccello organiza as lanças no chão de modo que criam linhas que correm para o fundo, chamadas ortogonais, num sistema de persectiva em que elas irão encontrar-se num único ponto de fuga fixo.</a:t>
            </a:r>
            <a:endParaRPr lang="pt-BR" sz="1400" dirty="0">
              <a:solidFill>
                <a:srgbClr val="002060"/>
              </a:solidFill>
            </a:endParaRPr>
          </a:p>
        </p:txBody>
      </p:sp>
      <p:pic>
        <p:nvPicPr>
          <p:cNvPr id="5" name="Picture 4" descr="abc_uccello7.jpg"/>
          <p:cNvPicPr>
            <a:picLocks noChangeAspect="1"/>
          </p:cNvPicPr>
          <p:nvPr/>
        </p:nvPicPr>
        <p:blipFill>
          <a:blip r:embed="rId2" cstate="print">
            <a:lum bright="20000"/>
          </a:blip>
          <a:stretch>
            <a:fillRect/>
          </a:stretch>
        </p:blipFill>
        <p:spPr>
          <a:xfrm>
            <a:off x="4680" y="1357298"/>
            <a:ext cx="9139320" cy="5214974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rot="10800000" flipH="1">
            <a:off x="0" y="4286256"/>
            <a:ext cx="913932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10800000" flipV="1">
            <a:off x="428596" y="3500438"/>
            <a:ext cx="3929090" cy="3071834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357686" y="3571876"/>
            <a:ext cx="4000528" cy="3000396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1535885" y="3821909"/>
            <a:ext cx="3000396" cy="250033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2107389" y="4321975"/>
            <a:ext cx="2857520" cy="150019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2750331" y="5036355"/>
            <a:ext cx="3071834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6200000" flipH="1">
            <a:off x="4107653" y="3750471"/>
            <a:ext cx="3071834" cy="257176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6200000" flipH="1">
            <a:off x="3357554" y="4500570"/>
            <a:ext cx="3143272" cy="114300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0800000" flipV="1">
            <a:off x="0" y="4357694"/>
            <a:ext cx="4286248" cy="214314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286248" y="4357694"/>
            <a:ext cx="4572032" cy="221457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0800000" flipV="1">
            <a:off x="1285852" y="4357694"/>
            <a:ext cx="3000396" cy="221457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286248" y="4357694"/>
            <a:ext cx="4857752" cy="1571636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2643174" y="4857760"/>
            <a:ext cx="2143140" cy="114300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16200000" flipH="1">
            <a:off x="4286248" y="4357694"/>
            <a:ext cx="2214578" cy="221457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32" y="0"/>
            <a:ext cx="7000924" cy="714356"/>
          </a:xfrm>
        </p:spPr>
        <p:txBody>
          <a:bodyPr>
            <a:noAutofit/>
          </a:bodyPr>
          <a:lstStyle/>
          <a:p>
            <a:r>
              <a:rPr lang="pt-BR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Escola de Atenas</a:t>
            </a:r>
            <a:br>
              <a:rPr lang="pt-BR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solidFill>
                  <a:srgbClr val="002060"/>
                </a:solidFill>
                <a:effectLst/>
              </a:rPr>
              <a:t>Rafael</a:t>
            </a:r>
            <a:r>
              <a:rPr lang="pt-BR" sz="2000" dirty="0" smtClean="0">
                <a:solidFill>
                  <a:srgbClr val="002060"/>
                </a:solidFill>
              </a:rPr>
              <a:t> </a:t>
            </a:r>
            <a:r>
              <a:rPr lang="pt-BR" sz="1400" b="1" dirty="0" smtClean="0">
                <a:solidFill>
                  <a:srgbClr val="002060"/>
                </a:solidFill>
              </a:rPr>
              <a:t>(1443-1513)</a:t>
            </a:r>
            <a:endParaRPr lang="pt-BR" sz="2000" dirty="0">
              <a:solidFill>
                <a:srgbClr val="002060"/>
              </a:solidFill>
            </a:endParaRPr>
          </a:p>
        </p:txBody>
      </p:sp>
      <p:pic>
        <p:nvPicPr>
          <p:cNvPr id="4" name="Picture 3" descr="Raffael_0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14356"/>
            <a:ext cx="9144000" cy="5820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affael_0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7166"/>
            <a:ext cx="9144000" cy="61436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282" y="0"/>
            <a:ext cx="12704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deus da razão</a:t>
            </a:r>
            <a:endParaRPr lang="pt-BR" sz="1200" dirty="0"/>
          </a:p>
        </p:txBody>
      </p:sp>
      <p:cxnSp>
        <p:nvCxnSpPr>
          <p:cNvPr id="7" name="Straight Arrow Connector 6"/>
          <p:cNvCxnSpPr/>
          <p:nvPr/>
        </p:nvCxnSpPr>
        <p:spPr>
          <a:xfrm rot="16200000" flipH="1">
            <a:off x="714348" y="785794"/>
            <a:ext cx="1285884" cy="42862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14480" y="0"/>
            <a:ext cx="18266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Alexandre e Sócrates</a:t>
            </a:r>
            <a:endParaRPr lang="pt-BR" sz="1200" dirty="0"/>
          </a:p>
        </p:txBody>
      </p:sp>
      <p:cxnSp>
        <p:nvCxnSpPr>
          <p:cNvPr id="10" name="Straight Arrow Connector 9"/>
          <p:cNvCxnSpPr>
            <a:stCxn id="9" idx="2"/>
          </p:cNvCxnSpPr>
          <p:nvPr/>
        </p:nvCxnSpPr>
        <p:spPr>
          <a:xfrm rot="5400000">
            <a:off x="988041" y="1646381"/>
            <a:ext cx="3009148" cy="270384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786182" y="0"/>
            <a:ext cx="16722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Platão e Aristóteles</a:t>
            </a:r>
            <a:endParaRPr lang="pt-BR" sz="1200" dirty="0"/>
          </a:p>
        </p:txBody>
      </p:sp>
      <p:cxnSp>
        <p:nvCxnSpPr>
          <p:cNvPr id="13" name="Straight Arrow Connector 12"/>
          <p:cNvCxnSpPr>
            <a:stCxn id="12" idx="2"/>
          </p:cNvCxnSpPr>
          <p:nvPr/>
        </p:nvCxnSpPr>
        <p:spPr>
          <a:xfrm rot="5400000">
            <a:off x="2913998" y="1720690"/>
            <a:ext cx="3152002" cy="26462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28662" y="6488668"/>
            <a:ext cx="8985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Pitágoras</a:t>
            </a:r>
            <a:endParaRPr lang="pt-BR" sz="1200" dirty="0"/>
          </a:p>
        </p:txBody>
      </p:sp>
      <p:cxnSp>
        <p:nvCxnSpPr>
          <p:cNvPr id="19" name="Straight Arrow Connector 18"/>
          <p:cNvCxnSpPr>
            <a:stCxn id="15" idx="0"/>
          </p:cNvCxnSpPr>
          <p:nvPr/>
        </p:nvCxnSpPr>
        <p:spPr>
          <a:xfrm rot="5400000" flipH="1" flipV="1">
            <a:off x="1337970" y="6112158"/>
            <a:ext cx="416460" cy="33656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46940" y="6440149"/>
            <a:ext cx="22781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Michelangelo como Eráclito</a:t>
            </a:r>
            <a:endParaRPr lang="pt-BR" sz="1200" dirty="0"/>
          </a:p>
        </p:txBody>
      </p:sp>
      <p:cxnSp>
        <p:nvCxnSpPr>
          <p:cNvPr id="22" name="Straight Arrow Connector 21"/>
          <p:cNvCxnSpPr>
            <a:stCxn id="21" idx="0"/>
          </p:cNvCxnSpPr>
          <p:nvPr/>
        </p:nvCxnSpPr>
        <p:spPr>
          <a:xfrm rot="5400000" flipH="1" flipV="1">
            <a:off x="3209262" y="5934667"/>
            <a:ext cx="582254" cy="428711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572132" y="0"/>
            <a:ext cx="1691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deusa da sabedoria</a:t>
            </a:r>
            <a:endParaRPr lang="pt-BR" sz="1200" dirty="0"/>
          </a:p>
        </p:txBody>
      </p:sp>
      <p:cxnSp>
        <p:nvCxnSpPr>
          <p:cNvPr id="31" name="Straight Arrow Connector 30"/>
          <p:cNvCxnSpPr>
            <a:stCxn id="30" idx="2"/>
          </p:cNvCxnSpPr>
          <p:nvPr/>
        </p:nvCxnSpPr>
        <p:spPr>
          <a:xfrm rot="16200000" flipH="1">
            <a:off x="6240660" y="454216"/>
            <a:ext cx="1008886" cy="654452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858148" y="6488668"/>
            <a:ext cx="9044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Ptolomeu</a:t>
            </a:r>
            <a:endParaRPr lang="pt-BR" sz="1200" dirty="0"/>
          </a:p>
        </p:txBody>
      </p:sp>
      <p:cxnSp>
        <p:nvCxnSpPr>
          <p:cNvPr id="34" name="Straight Arrow Connector 33"/>
          <p:cNvCxnSpPr>
            <a:stCxn id="33" idx="0"/>
          </p:cNvCxnSpPr>
          <p:nvPr/>
        </p:nvCxnSpPr>
        <p:spPr>
          <a:xfrm rot="5400000" flipH="1" flipV="1">
            <a:off x="8090335" y="6220789"/>
            <a:ext cx="487900" cy="47859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929454" y="6488668"/>
            <a:ext cx="8114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Euclides</a:t>
            </a:r>
            <a:endParaRPr lang="pt-BR" sz="1200" dirty="0"/>
          </a:p>
        </p:txBody>
      </p:sp>
      <p:cxnSp>
        <p:nvCxnSpPr>
          <p:cNvPr id="38" name="Straight Arrow Connector 37"/>
          <p:cNvCxnSpPr>
            <a:stCxn id="37" idx="0"/>
          </p:cNvCxnSpPr>
          <p:nvPr/>
        </p:nvCxnSpPr>
        <p:spPr>
          <a:xfrm rot="5400000" flipH="1" flipV="1">
            <a:off x="7209837" y="6126110"/>
            <a:ext cx="487897" cy="23722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143504" y="6488668"/>
            <a:ext cx="1418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Diógenes, o cão</a:t>
            </a:r>
            <a:endParaRPr lang="pt-BR" sz="1200" dirty="0"/>
          </a:p>
        </p:txBody>
      </p:sp>
      <p:cxnSp>
        <p:nvCxnSpPr>
          <p:cNvPr id="44" name="Straight Arrow Connector 43"/>
          <p:cNvCxnSpPr>
            <a:stCxn id="41" idx="0"/>
          </p:cNvCxnSpPr>
          <p:nvPr/>
        </p:nvCxnSpPr>
        <p:spPr>
          <a:xfrm rot="16200000" flipV="1">
            <a:off x="5290018" y="5925692"/>
            <a:ext cx="916528" cy="209423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427761" y="0"/>
            <a:ext cx="17162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Rafael, auto-retrato</a:t>
            </a:r>
            <a:endParaRPr lang="pt-BR" sz="1200" dirty="0"/>
          </a:p>
        </p:txBody>
      </p:sp>
      <p:cxnSp>
        <p:nvCxnSpPr>
          <p:cNvPr id="50" name="Straight Arrow Connector 49"/>
          <p:cNvCxnSpPr/>
          <p:nvPr/>
        </p:nvCxnSpPr>
        <p:spPr>
          <a:xfrm rot="16200000" flipH="1">
            <a:off x="6536547" y="2250272"/>
            <a:ext cx="3857651" cy="71437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42844" y="6581001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Epicuro</a:t>
            </a:r>
            <a:endParaRPr lang="pt-BR" sz="1200" dirty="0"/>
          </a:p>
        </p:txBody>
      </p:sp>
      <p:cxnSp>
        <p:nvCxnSpPr>
          <p:cNvPr id="24" name="Straight Arrow Connector 23"/>
          <p:cNvCxnSpPr/>
          <p:nvPr/>
        </p:nvCxnSpPr>
        <p:spPr>
          <a:xfrm rot="5400000" flipH="1" flipV="1">
            <a:off x="6051" y="5351743"/>
            <a:ext cx="1559470" cy="571504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unewal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0"/>
            <a:ext cx="79295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3857620" cy="642918"/>
          </a:xfrm>
        </p:spPr>
        <p:txBody>
          <a:bodyPr>
            <a:noAutofit/>
          </a:bodyPr>
          <a:lstStyle/>
          <a:p>
            <a:r>
              <a:rPr lang="pt-BR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retábulo de Isenheim</a:t>
            </a:r>
            <a:br>
              <a:rPr lang="pt-BR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1600" b="1" dirty="0" smtClean="0">
                <a:solidFill>
                  <a:srgbClr val="002060"/>
                </a:solidFill>
              </a:rPr>
              <a:t>Grünewald (1470-1528)</a:t>
            </a:r>
            <a:endParaRPr lang="pt-BR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unewal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0"/>
            <a:ext cx="7929586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29388" y="1928802"/>
            <a:ext cx="25003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Escala gótica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O tamanho da figura reflete sua importância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0166" y="1643050"/>
            <a:ext cx="29177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Vários simbolismos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Cordeiro de Deus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Maria Madalena e o bálsamo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Fundo negro e ameaçador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chus_ariad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-19518"/>
            <a:ext cx="7572396" cy="68775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3500462" cy="1000132"/>
          </a:xfrm>
        </p:spPr>
        <p:txBody>
          <a:bodyPr>
            <a:noAutofit/>
          </a:bodyPr>
          <a:lstStyle/>
          <a:p>
            <a:r>
              <a:rPr lang="pt-BR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Baco e Ariadne</a:t>
            </a:r>
            <a:br>
              <a:rPr lang="pt-BR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Ticiano (1487-1576)</a:t>
            </a:r>
            <a:endParaRPr lang="pt-B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chus_ariad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5" y="0"/>
            <a:ext cx="7572396" cy="687751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571604" y="0"/>
            <a:ext cx="7572396" cy="685800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10800000" flipV="1">
            <a:off x="1571604" y="0"/>
            <a:ext cx="7572396" cy="685800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71604" y="1"/>
            <a:ext cx="75723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Caos organizado</a:t>
            </a:r>
          </a:p>
          <a:p>
            <a:endParaRPr lang="pt-BR" sz="1400" dirty="0" smtClean="0">
              <a:solidFill>
                <a:schemeClr val="bg1"/>
              </a:solidFill>
            </a:endParaRPr>
          </a:p>
          <a:p>
            <a:r>
              <a:rPr lang="pt-BR" sz="1400" b="1" dirty="0" smtClean="0">
                <a:solidFill>
                  <a:schemeClr val="bg1"/>
                </a:solidFill>
              </a:rPr>
              <a:t>Mesmo com muitos personagens, a cena foi trabalhada com muito cuidado.</a:t>
            </a:r>
          </a:p>
          <a:p>
            <a:pPr>
              <a:buFont typeface="Arial" pitchFamily="34" charset="0"/>
              <a:buChar char="•"/>
            </a:pPr>
            <a:r>
              <a:rPr lang="pt-BR" sz="1400" b="1" dirty="0" smtClean="0">
                <a:solidFill>
                  <a:schemeClr val="bg1"/>
                </a:solidFill>
              </a:rPr>
              <a:t>Mão direita de Baco no centro.</a:t>
            </a:r>
          </a:p>
          <a:p>
            <a:pPr>
              <a:buFont typeface="Arial" pitchFamily="34" charset="0"/>
              <a:buChar char="•"/>
            </a:pPr>
            <a:r>
              <a:rPr lang="pt-BR" sz="1400" b="1" dirty="0" smtClean="0">
                <a:solidFill>
                  <a:schemeClr val="bg1"/>
                </a:solidFill>
              </a:rPr>
              <a:t>Festejadores no canto inferior direito</a:t>
            </a:r>
          </a:p>
          <a:p>
            <a:pPr>
              <a:buFont typeface="Arial" pitchFamily="34" charset="0"/>
              <a:buChar char="•"/>
            </a:pPr>
            <a:r>
              <a:rPr lang="pt-BR" sz="1400" b="1" dirty="0" smtClean="0">
                <a:solidFill>
                  <a:schemeClr val="bg1"/>
                </a:solidFill>
              </a:rPr>
              <a:t>Os pés de Baco estão com os companheiros</a:t>
            </a:r>
          </a:p>
          <a:p>
            <a:pPr>
              <a:buFont typeface="Arial" pitchFamily="34" charset="0"/>
              <a:buChar char="•"/>
            </a:pPr>
            <a:r>
              <a:rPr lang="pt-BR" sz="1400" b="1" dirty="0" smtClean="0">
                <a:solidFill>
                  <a:schemeClr val="bg1"/>
                </a:solidFill>
              </a:rPr>
              <a:t>A cabeça e o coração estão com Ariadne.</a:t>
            </a:r>
          </a:p>
          <a:p>
            <a:endParaRPr lang="pt-BR" sz="1400" dirty="0" smtClean="0">
              <a:solidFill>
                <a:schemeClr val="bg1"/>
              </a:solidFill>
            </a:endParaRPr>
          </a:p>
          <a:p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00232" y="5214950"/>
            <a:ext cx="20002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A carruagem de Baco era puxada por leopardos, indicando a conquista da Índia.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15074" y="5500702"/>
            <a:ext cx="23574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Laocoonte: sacerdote troiano morto por serpentes marinhas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8596" y="2357430"/>
            <a:ext cx="18809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</a:rPr>
              <a:t>Ariadne foi abandonada por Teseu após salvar-se do Minotauro. Ela caminhava pela ilha de Naxos quando foi arrebatada pelo amor à primeira vista. </a:t>
            </a:r>
            <a:endParaRPr lang="pt-BR" sz="1200" b="1" dirty="0">
              <a:solidFill>
                <a:schemeClr val="bg1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2571736" y="2928934"/>
            <a:ext cx="1643074" cy="71438"/>
          </a:xfrm>
          <a:prstGeom prst="line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anceMusicTimePoussinW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311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3857620" cy="1500174"/>
          </a:xfrm>
        </p:spPr>
        <p:txBody>
          <a:bodyPr>
            <a:no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Uma dança para a música do tempo</a:t>
            </a:r>
            <a:b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Poussin</a:t>
            </a:r>
            <a:r>
              <a:rPr lang="pt-BR" sz="2000" dirty="0" smtClean="0">
                <a:solidFill>
                  <a:schemeClr val="bg1"/>
                </a:solidFill>
              </a:rPr>
              <a:t>(1594-1665)</a:t>
            </a:r>
            <a:endParaRPr lang="pt-BR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anceMusicTimePoussinW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3116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00166" y="1071546"/>
            <a:ext cx="11753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O prazer</a:t>
            </a:r>
            <a:endParaRPr lang="pt-BR" sz="1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786050" y="1071546"/>
            <a:ext cx="1473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 O trabalho</a:t>
            </a:r>
            <a:endParaRPr lang="pt-BR"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715008" y="1142984"/>
            <a:ext cx="1412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 A pobreza</a:t>
            </a:r>
            <a:endParaRPr lang="pt-BR" sz="1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286248" y="1071546"/>
            <a:ext cx="12731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A riquesa</a:t>
            </a:r>
            <a:endParaRPr lang="pt-BR" sz="1600" b="1" dirty="0"/>
          </a:p>
        </p:txBody>
      </p:sp>
      <p:cxnSp>
        <p:nvCxnSpPr>
          <p:cNvPr id="18" name="Straight Arrow Connector 17"/>
          <p:cNvCxnSpPr>
            <a:stCxn id="10" idx="2"/>
          </p:cNvCxnSpPr>
          <p:nvPr/>
        </p:nvCxnSpPr>
        <p:spPr>
          <a:xfrm rot="16200000" flipH="1">
            <a:off x="1677521" y="1820406"/>
            <a:ext cx="1161644" cy="341032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2" idx="2"/>
          </p:cNvCxnSpPr>
          <p:nvPr/>
        </p:nvCxnSpPr>
        <p:spPr>
          <a:xfrm rot="5400000">
            <a:off x="2930788" y="1908304"/>
            <a:ext cx="1090206" cy="9379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4214810" y="1857364"/>
            <a:ext cx="928694" cy="214314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5400000">
            <a:off x="5536413" y="1893083"/>
            <a:ext cx="1000132" cy="35719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7429520" y="2928934"/>
            <a:ext cx="928694" cy="214314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500958" y="1857364"/>
            <a:ext cx="1377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/>
              <a:t>O velho pai,</a:t>
            </a:r>
          </a:p>
          <a:p>
            <a:r>
              <a:rPr lang="pt-BR" sz="1400" b="1" dirty="0" smtClean="0"/>
              <a:t>o </a:t>
            </a:r>
            <a:r>
              <a:rPr lang="pt-BR" sz="1200" b="1" dirty="0" smtClean="0"/>
              <a:t>Tempo</a:t>
            </a:r>
            <a:endParaRPr lang="pt-BR" sz="1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1500166" y="4857760"/>
            <a:ext cx="455284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1400" b="1" dirty="0" smtClean="0">
                <a:solidFill>
                  <a:schemeClr val="bg1"/>
                </a:solidFill>
              </a:rPr>
              <a:t>O trabalho olha para a riqueza!</a:t>
            </a:r>
          </a:p>
          <a:p>
            <a:pPr>
              <a:buFont typeface="Arial" pitchFamily="34" charset="0"/>
              <a:buChar char="•"/>
            </a:pPr>
            <a:r>
              <a:rPr lang="pt-BR" sz="1400" b="1" dirty="0" smtClean="0">
                <a:solidFill>
                  <a:schemeClr val="bg1"/>
                </a:solidFill>
              </a:rPr>
              <a:t>A pobreza tenta segurar a mão da riqueza!</a:t>
            </a:r>
          </a:p>
          <a:p>
            <a:pPr>
              <a:buFont typeface="Arial" pitchFamily="34" charset="0"/>
              <a:buChar char="•"/>
            </a:pPr>
            <a:r>
              <a:rPr lang="pt-BR" sz="1400" b="1" dirty="0" smtClean="0">
                <a:solidFill>
                  <a:schemeClr val="bg1"/>
                </a:solidFill>
              </a:rPr>
              <a:t>A riqueza não dança descalça!</a:t>
            </a:r>
          </a:p>
          <a:p>
            <a:pPr>
              <a:buFont typeface="Arial" pitchFamily="34" charset="0"/>
              <a:buChar char="•"/>
            </a:pPr>
            <a:r>
              <a:rPr lang="pt-BR" sz="1400" b="1" dirty="0" smtClean="0">
                <a:solidFill>
                  <a:schemeClr val="bg1"/>
                </a:solidFill>
              </a:rPr>
              <a:t>O prazer segura as mãos da riqueza  </a:t>
            </a:r>
            <a:br>
              <a:rPr lang="pt-BR" sz="1400" b="1" dirty="0" smtClean="0">
                <a:solidFill>
                  <a:schemeClr val="bg1"/>
                </a:solidFill>
              </a:rPr>
            </a:br>
            <a:r>
              <a:rPr lang="pt-BR" sz="1400" b="1" dirty="0" smtClean="0">
                <a:solidFill>
                  <a:schemeClr val="bg1"/>
                </a:solidFill>
              </a:rPr>
              <a:t>e está de costas para o trabalho!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anceMusicTimePoussinW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31162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rot="5400000">
            <a:off x="-142908" y="1500174"/>
            <a:ext cx="5500726" cy="392909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16200000" flipH="1">
            <a:off x="3821901" y="1464455"/>
            <a:ext cx="5500726" cy="400052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>
            <a:off x="714348" y="6215082"/>
            <a:ext cx="785818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>
            <a:off x="0" y="2571744"/>
            <a:ext cx="91440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1893075" y="3464719"/>
            <a:ext cx="5357850" cy="0"/>
          </a:xfrm>
          <a:prstGeom prst="line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2571736" y="2214554"/>
            <a:ext cx="4000528" cy="392909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TextBox 20"/>
          <p:cNvSpPr txBox="1"/>
          <p:nvPr/>
        </p:nvSpPr>
        <p:spPr>
          <a:xfrm>
            <a:off x="0" y="0"/>
            <a:ext cx="864399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Composição geométrica</a:t>
            </a:r>
          </a:p>
          <a:p>
            <a:r>
              <a:rPr lang="pt-BR" sz="1600" b="1" dirty="0" smtClean="0">
                <a:solidFill>
                  <a:schemeClr val="bg1"/>
                </a:solidFill>
              </a:rPr>
              <a:t>Este quadro é uma obra-prima de técnica precisa e composição calculada.  Subjacente a todas as pinturas de Poussin há uma estrutura geométrica complexa, mas totalmente racional e elaborada com o máximo cuidado. Um dos prazeres de olhar seus trabalhos é descobrir essa geometria oculta. Neste caso, o movimento circular da dança está colocado dentro de um triângulo.</a:t>
            </a:r>
            <a:endParaRPr lang="pt-BR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002060"/>
                </a:solidFill>
              </a:rPr>
              <a:t>Como entender e analisar uma pintura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Tema</a:t>
            </a:r>
            <a:r>
              <a:rPr lang="pt-BR" dirty="0" smtClean="0"/>
              <a:t>: Todas as pinturas têm um tema específico (lendas de amor, retratos, temas bíblicos, etc...)</a:t>
            </a:r>
          </a:p>
          <a:p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Técnica</a:t>
            </a:r>
            <a:r>
              <a:rPr lang="pt-BR" dirty="0" smtClean="0"/>
              <a:t>: Cada pintura deve ser criada fisicamente, e a compreensão das técnicas aumenta a preciação (óleo, afresco, etc...)</a:t>
            </a:r>
          </a:p>
          <a:p>
            <a:r>
              <a:rPr lang="pt-BR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Simbolismo</a:t>
            </a:r>
            <a:r>
              <a:rPr lang="pt-BR" dirty="0" smtClean="0"/>
              <a:t>: É o mais difícil de se analisar. Muitas obras usam uma linguagem simbólica e alegórica que na sua época era compreendida por todos.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-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137162"/>
            <a:ext cx="9144000" cy="67208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3857620" cy="1500174"/>
          </a:xfrm>
        </p:spPr>
        <p:txBody>
          <a:bodyPr>
            <a:no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Experiência com uma bomba de ar</a:t>
            </a:r>
            <a:b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Wright </a:t>
            </a:r>
            <a:r>
              <a:rPr lang="pt-BR" sz="2000" dirty="0" smtClean="0">
                <a:solidFill>
                  <a:schemeClr val="bg1"/>
                </a:solidFill>
              </a:rPr>
              <a:t>(1734-1797)</a:t>
            </a:r>
            <a:endParaRPr lang="pt-BR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angada_do_medus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1668"/>
            <a:ext cx="9144000" cy="65020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3857620" cy="1500174"/>
          </a:xfrm>
        </p:spPr>
        <p:txBody>
          <a:bodyPr>
            <a:no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jangada do Medusa</a:t>
            </a:r>
            <a:b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Géricault (1791-1824)</a:t>
            </a:r>
            <a:endParaRPr lang="pt-BR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angada_do_medus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2852"/>
            <a:ext cx="9144000" cy="6500834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rot="5400000">
            <a:off x="-714396" y="1143000"/>
            <a:ext cx="4643470" cy="321467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219718" y="463639"/>
            <a:ext cx="1995224" cy="1893791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714348" y="1142984"/>
            <a:ext cx="5929354" cy="5500726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6200000" flipH="1">
            <a:off x="5766106" y="2051369"/>
            <a:ext cx="4257287" cy="2498501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786182" y="285728"/>
            <a:ext cx="535781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pirâmide da esperança</a:t>
            </a:r>
          </a:p>
          <a:p>
            <a:r>
              <a:rPr lang="pt-BR" sz="1600" b="1" dirty="0" smtClean="0">
                <a:solidFill>
                  <a:schemeClr val="bg1"/>
                </a:solidFill>
              </a:rPr>
              <a:t>A primeira é formada pela vela.</a:t>
            </a:r>
          </a:p>
          <a:p>
            <a:r>
              <a:rPr lang="pt-BR" sz="1600" b="1" dirty="0" smtClean="0">
                <a:solidFill>
                  <a:schemeClr val="bg1"/>
                </a:solidFill>
              </a:rPr>
              <a:t>A segunda (pirâmide da esperança) começa com as figuras mortas e termina com a figura cheia de energia na perspectiva do salvamento.</a:t>
            </a:r>
            <a:endParaRPr lang="pt-BR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angada do m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56" y="214290"/>
            <a:ext cx="9145656" cy="6428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eonardo_mona.jp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91987" y="0"/>
            <a:ext cx="525201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7158" y="1214422"/>
            <a:ext cx="350046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Mona Lisa </a:t>
            </a:r>
            <a:r>
              <a:rPr lang="pt-BR" sz="1600" dirty="0" smtClean="0"/>
              <a:t/>
            </a:r>
            <a:br>
              <a:rPr lang="pt-BR" sz="1600" dirty="0" smtClean="0"/>
            </a:br>
            <a:r>
              <a:rPr lang="pt-BR" sz="1600" dirty="0" smtClean="0"/>
              <a:t>(também conhecida como </a:t>
            </a:r>
            <a:br>
              <a:rPr lang="pt-BR" sz="1600" dirty="0" smtClean="0"/>
            </a:br>
            <a:r>
              <a:rPr lang="pt-BR" sz="1600" b="1" i="1" dirty="0" smtClean="0"/>
              <a:t>La Gioconda</a:t>
            </a:r>
            <a:r>
              <a:rPr lang="pt-BR" sz="1600" dirty="0" smtClean="0"/>
              <a:t> ou, em francês, </a:t>
            </a:r>
            <a:r>
              <a:rPr lang="pt-BR" sz="1600" b="1" i="1" dirty="0" smtClean="0"/>
              <a:t>La Joconde</a:t>
            </a:r>
            <a:r>
              <a:rPr lang="pt-BR" sz="1600" dirty="0" smtClean="0"/>
              <a:t>, ou ainda </a:t>
            </a:r>
            <a:br>
              <a:rPr lang="pt-BR" sz="1600" dirty="0" smtClean="0"/>
            </a:br>
            <a:r>
              <a:rPr lang="pt-BR" sz="1600" b="1" i="1" dirty="0" smtClean="0"/>
              <a:t>Mona Lisa del Giocondo</a:t>
            </a:r>
            <a:r>
              <a:rPr lang="pt-BR" sz="1600" dirty="0" smtClean="0"/>
              <a:t>)</a:t>
            </a:r>
          </a:p>
          <a:p>
            <a:endParaRPr lang="pt-BR" sz="1600" dirty="0" smtClean="0"/>
          </a:p>
          <a:p>
            <a:r>
              <a:rPr lang="pt-BR" sz="1600" dirty="0" smtClean="0"/>
              <a:t>Obra do pintor italiano Leonardo da Vinci.</a:t>
            </a:r>
          </a:p>
          <a:p>
            <a:r>
              <a:rPr lang="pt-BR" sz="1600" dirty="0" smtClean="0"/>
              <a:t> (1452 - 1519)</a:t>
            </a:r>
            <a:endParaRPr lang="pt-B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na_Lisa_Painting_Louvre_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60214" y="214291"/>
            <a:ext cx="4583786" cy="5572164"/>
          </a:xfrm>
          <a:prstGeom prst="rect">
            <a:avLst/>
          </a:prstGeom>
        </p:spPr>
      </p:pic>
      <p:pic>
        <p:nvPicPr>
          <p:cNvPr id="3" name="Picture 2" descr="11_MVG_cult_monalis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85728"/>
            <a:ext cx="4332871" cy="55364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itruvi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1841" y="0"/>
            <a:ext cx="896216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4282" y="214290"/>
            <a:ext cx="27462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Homem de Vitruvius</a:t>
            </a: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500042"/>
            <a:ext cx="84296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 smtClean="0"/>
              <a:t>"Os 4 dedos fazem uma palma e 4 palmas fazem 1 pé, 6 palmas fazem um cúbito; 4 cúbitos fazem a altura de um homem. 4 cúbitos fazem um passo e 24 palmas fazem um homem. Se se abrir as pernas até termos descido 1/14 de altura e abrirmos os braços até os dedos estarem ao nível do topo da cabeça então o centro dos membros abertos será no umbigo. O espaço entre as pernas abertas será um triângulo equilátero. O comprimento dos braços abertos de um homem é igual à sua altura. Desde as raízes dos cabelos até ao fundo do queixo é um décimo da altura do homem; desde o fundo do queixo até ao topo da cabeça é um oitavo da altura do homem; desde o topo do peito até ao topo da cabeça é um sexto da altura do homem; desde o topo do peito até às raízes do cabelo é um sétimo da altura do homem; desde os mamilos até ao topo da cabeça é um quarto da altura do homem. A maior largura dos ombros contém em si própria a quarta parte do homem. Desde o cotovelo até à ponta dos dedos é um quinto da altura do homem e desde o cotovelo até ao ângulo da axila é um oitavo da altura do homem. A mão inteira será um décimo da altura do homem. O início dos órgãos genitais marca o centro do homem. O pé é um sétimo do homem. Da sola do pé até debaixo do joelho é um quarto da altura do homem. Desde debaixo do joelho até o início dos órgãos genitais é um quarto do homem. A distância entre o fundo do queixo e o nariz e entre as raízes dos cabelos e as sobrancelhas é a mesma e é, como a orelha, um terço da cara"</a:t>
            </a:r>
          </a:p>
          <a:p>
            <a:endParaRPr lang="pt-BR" sz="1600" dirty="0" smtClean="0"/>
          </a:p>
          <a:p>
            <a:endParaRPr lang="pt-BR" sz="1600" dirty="0" smtClean="0"/>
          </a:p>
          <a:p>
            <a:r>
              <a:rPr lang="pt-BR" sz="1600" dirty="0" smtClean="0"/>
              <a:t>(texto que acompanha a gravura do Homem de Vitruvius)</a:t>
            </a:r>
            <a:endParaRPr lang="pt-B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ubismo%20perfei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496" y="-1"/>
            <a:ext cx="5143504" cy="68580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7158" y="357166"/>
            <a:ext cx="13388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Cubismo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0034" y="1071546"/>
            <a:ext cx="335758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Movimento artístico personificado em Pablo Picasso e Georges Braque, em Paris entre os anos de 1907 e 1914, principalmente, que tinha por fim "descompor e recompor a realidade". O estilo cubista das artes plásticas rejeitou as técnicas tradicionais de perspectiva bem como a ideia de arte como imitação da natureza e privilegiou a bidimensionalidade e a fragmentaridade dos objectos.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madeo%20souza%20cardoso%20-%20prociss%E3o%20corpus%20christi%2019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57298"/>
            <a:ext cx="9159099" cy="52206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5720" y="571480"/>
            <a:ext cx="35719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Procissão de Corpus Christi</a:t>
            </a:r>
            <a:endParaRPr lang="pt-BR" sz="1400" i="1" dirty="0" smtClean="0">
              <a:solidFill>
                <a:srgbClr val="FF0000"/>
              </a:solidFill>
            </a:endParaRPr>
          </a:p>
          <a:p>
            <a:r>
              <a:rPr lang="pt-BR" sz="1400" i="1" dirty="0" smtClean="0">
                <a:solidFill>
                  <a:srgbClr val="FF0000"/>
                </a:solidFill>
              </a:rPr>
              <a:t>1913 - óleo sobre madeira</a:t>
            </a:r>
            <a:endParaRPr lang="pt-BR" sz="14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14744" y="285728"/>
            <a:ext cx="49471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 smtClean="0"/>
              <a:t>Amadeu de Sousa Cardozo (1887 - 1918)</a:t>
            </a:r>
            <a:endParaRPr lang="pt-BR" sz="1600" dirty="0"/>
          </a:p>
        </p:txBody>
      </p:sp>
      <p:sp>
        <p:nvSpPr>
          <p:cNvPr id="5" name="Rectangle 4"/>
          <p:cNvSpPr/>
          <p:nvPr/>
        </p:nvSpPr>
        <p:spPr>
          <a:xfrm>
            <a:off x="3857620" y="642918"/>
            <a:ext cx="4857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/>
              <a:t>precursor da arte moderna portuguesa, morreu em Espinho aos 31 anos, vítima da </a:t>
            </a:r>
            <a:r>
              <a:rPr lang="pt-BR" sz="1200" i="1" dirty="0" smtClean="0"/>
              <a:t>Pneumónica</a:t>
            </a:r>
            <a:r>
              <a:rPr lang="pt-BR" sz="1200" dirty="0" smtClean="0"/>
              <a:t>, Gripe espanhola</a:t>
            </a:r>
            <a:endParaRPr lang="pt-B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002060"/>
                </a:solidFill>
              </a:rPr>
              <a:t>Como entender e analisar uma pintura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Espaço e luz</a:t>
            </a:r>
            <a:r>
              <a:rPr lang="pt-BR" dirty="0" smtClean="0"/>
              <a:t>: Quem busca recriar uma representação convincente do mundo na superfície plana de uma tela tem que dominar a ilusão do espaço e luz, assim como da perspectiva.</a:t>
            </a:r>
          </a:p>
          <a:p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Estilo histórico</a:t>
            </a:r>
            <a:r>
              <a:rPr lang="pt-BR" dirty="0" smtClean="0"/>
              <a:t>: Cada período histórico desenvolve um estilo próprio (Renascença, Cubismo, Realismo, etc...)</a:t>
            </a:r>
          </a:p>
          <a:p>
            <a:r>
              <a:rPr lang="pt-BR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Interpretação pessoal:</a:t>
            </a:r>
            <a:r>
              <a:rPr lang="pt-BR" dirty="0" smtClean="0"/>
              <a:t> “Se você vê alguma coisa sozinho, acredite nela!”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abloPicassoFoto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96461"/>
            <a:ext cx="4572000" cy="586153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000628" y="1285860"/>
            <a:ext cx="3914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Pablo Picasso - auto-retrato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0" y="214311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400" b="1" dirty="0" smtClean="0"/>
              <a:t>1881 - nasce a 25 de outubro em Málaga, Espanha.</a:t>
            </a:r>
            <a:endParaRPr lang="pt-BR" sz="1400" b="1" dirty="0"/>
          </a:p>
        </p:txBody>
      </p:sp>
      <p:sp>
        <p:nvSpPr>
          <p:cNvPr id="9" name="Rectangle 8"/>
          <p:cNvSpPr/>
          <p:nvPr/>
        </p:nvSpPr>
        <p:spPr>
          <a:xfrm>
            <a:off x="4572000" y="285749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400" b="1" dirty="0" smtClean="0"/>
              <a:t>1973 - morre a 8 de abril, em sua </a:t>
            </a:r>
            <a:r>
              <a:rPr lang="pt-BR" sz="1400" b="1" i="1" dirty="0" smtClean="0"/>
              <a:t>villa </a:t>
            </a:r>
            <a:r>
              <a:rPr lang="pt-BR" sz="1400" b="1" dirty="0" smtClean="0"/>
              <a:t>de Mougins, na Riviera francesa.</a:t>
            </a:r>
            <a:endParaRPr lang="pt-BR" sz="1400" b="1" dirty="0"/>
          </a:p>
        </p:txBody>
      </p:sp>
      <p:pic>
        <p:nvPicPr>
          <p:cNvPr id="10" name="Picture 9" descr="imagesCA2PLH9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3857628"/>
            <a:ext cx="1928826" cy="25586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5720" y="357166"/>
            <a:ext cx="328611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Guernica</a:t>
            </a:r>
            <a:r>
              <a:rPr lang="pt-BR" sz="1600" dirty="0" smtClean="0"/>
              <a:t>, pintada em 1937 - uma referência a Guerra Civil Espanhola</a:t>
            </a:r>
            <a:endParaRPr lang="pt-BR" sz="1600" dirty="0"/>
          </a:p>
        </p:txBody>
      </p:sp>
      <p:sp>
        <p:nvSpPr>
          <p:cNvPr id="4" name="Rectangle 3"/>
          <p:cNvSpPr/>
          <p:nvPr/>
        </p:nvSpPr>
        <p:spPr>
          <a:xfrm>
            <a:off x="3428992" y="1"/>
            <a:ext cx="5715008" cy="138499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pt-BR" sz="1200" dirty="0" smtClean="0"/>
              <a:t>Guernica foi bombardeada pelos nazistas em 26 de abril de 1937. Picasso pintou esse quadro para retratar o estado de Guernica após o bombardeio: restos de pessoas espalhados por todos os lugares Dizem que durante uma exposição, um oficial nazista indagou a Picasso; Foi você quem fez isso? Ele respondeu: não, vocês fizeram isso, eu só pintei!</a:t>
            </a:r>
          </a:p>
          <a:p>
            <a:endParaRPr lang="pt-BR" sz="1200" dirty="0"/>
          </a:p>
        </p:txBody>
      </p:sp>
      <p:pic>
        <p:nvPicPr>
          <p:cNvPr id="2" name="Picture 1" descr="guernica-7845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57298"/>
            <a:ext cx="9144000" cy="52788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3306" y="357166"/>
            <a:ext cx="5286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se o universo fosse realmente cubista?</a:t>
            </a:r>
            <a:endParaRPr lang="pt-BR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070422_carre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24133" cy="4071942"/>
          </a:xfrm>
          <a:prstGeom prst="rect">
            <a:avLst/>
          </a:prstGeom>
        </p:spPr>
      </p:pic>
      <p:pic>
        <p:nvPicPr>
          <p:cNvPr id="4" name="Picture 3" descr="070422_eastwoo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89902" y="2071679"/>
            <a:ext cx="2825106" cy="3654094"/>
          </a:xfrm>
          <a:prstGeom prst="rect">
            <a:avLst/>
          </a:prstGeom>
        </p:spPr>
      </p:pic>
      <p:pic>
        <p:nvPicPr>
          <p:cNvPr id="5" name="Picture 4" descr="070422_willi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00250" y="2786058"/>
            <a:ext cx="3443750" cy="3929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5720" y="3929066"/>
            <a:ext cx="607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fim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94" name="AutoShape 2" descr="Ver imagem em tamanho grande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55575" y="-365125"/>
            <a:ext cx="1009650" cy="76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196" name="AutoShape 4" descr="Ver imagem em tamanho grande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55575" y="-365125"/>
            <a:ext cx="1009650" cy="76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198" name="AutoShape 6" descr="http://t3.gstatic.com/images?q=tbn:abODxN6DEG4lmM:http://educators.mfa.org/dynamic/slides/attached_file_9169.jp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5575" y="-509588"/>
            <a:ext cx="1428750" cy="1076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200" name="AutoShape 8" descr="http://t3.gstatic.com/images?q=tbn:abODxN6DEG4lmM:http://educators.mfa.org/dynamic/slides/attached_file_9169.jp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5575" y="-509588"/>
            <a:ext cx="1428750" cy="1076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Picture 6" descr="imagesCA1HMDG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7624" y="2890837"/>
            <a:ext cx="1571631" cy="1183962"/>
          </a:xfrm>
          <a:prstGeom prst="rect">
            <a:avLst/>
          </a:prstGeom>
        </p:spPr>
      </p:pic>
      <p:pic>
        <p:nvPicPr>
          <p:cNvPr id="8" name="Picture 7" descr="imagesCA2SJIK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2132" y="1428736"/>
            <a:ext cx="1516288" cy="1357322"/>
          </a:xfrm>
          <a:prstGeom prst="rect">
            <a:avLst/>
          </a:prstGeom>
        </p:spPr>
      </p:pic>
      <p:pic>
        <p:nvPicPr>
          <p:cNvPr id="9" name="Picture 8" descr="imagesCA3VD8D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43042" y="838958"/>
            <a:ext cx="1538044" cy="1156514"/>
          </a:xfrm>
          <a:prstGeom prst="rect">
            <a:avLst/>
          </a:prstGeom>
        </p:spPr>
      </p:pic>
      <p:pic>
        <p:nvPicPr>
          <p:cNvPr id="10" name="Picture 9" descr="imagesCA03Y8AB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14546" y="3429000"/>
            <a:ext cx="1428760" cy="1909873"/>
          </a:xfrm>
          <a:prstGeom prst="rect">
            <a:avLst/>
          </a:prstGeom>
        </p:spPr>
      </p:pic>
      <p:pic>
        <p:nvPicPr>
          <p:cNvPr id="11" name="Picture 10" descr="imagesCA4YZBSY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57818" y="3278023"/>
            <a:ext cx="1638305" cy="2094328"/>
          </a:xfrm>
          <a:prstGeom prst="rect">
            <a:avLst/>
          </a:prstGeom>
        </p:spPr>
      </p:pic>
      <p:pic>
        <p:nvPicPr>
          <p:cNvPr id="12" name="Picture 11" descr="imagesCA7AGRVR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429124" y="588140"/>
            <a:ext cx="1214446" cy="1578780"/>
          </a:xfrm>
          <a:prstGeom prst="rect">
            <a:avLst/>
          </a:prstGeom>
        </p:spPr>
      </p:pic>
      <p:pic>
        <p:nvPicPr>
          <p:cNvPr id="13" name="Picture 12" descr="imagesCA502VLO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786182" y="3929066"/>
            <a:ext cx="1500198" cy="1463608"/>
          </a:xfrm>
          <a:prstGeom prst="rect">
            <a:avLst/>
          </a:prstGeom>
        </p:spPr>
      </p:pic>
      <p:pic>
        <p:nvPicPr>
          <p:cNvPr id="14" name="Picture 13" descr="imagesCABPS9OY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57554" y="1571612"/>
            <a:ext cx="1214446" cy="1462292"/>
          </a:xfrm>
          <a:prstGeom prst="rect">
            <a:avLst/>
          </a:prstGeom>
        </p:spPr>
      </p:pic>
      <p:pic>
        <p:nvPicPr>
          <p:cNvPr id="15" name="Picture 14" descr="imagesCACP5TTP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000628" y="5214950"/>
            <a:ext cx="1764519" cy="1357322"/>
          </a:xfrm>
          <a:prstGeom prst="rect">
            <a:avLst/>
          </a:prstGeom>
        </p:spPr>
      </p:pic>
      <p:pic>
        <p:nvPicPr>
          <p:cNvPr id="16" name="Picture 15" descr="imagesCADPYGXU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00034" y="1738686"/>
            <a:ext cx="1609728" cy="1518856"/>
          </a:xfrm>
          <a:prstGeom prst="rect">
            <a:avLst/>
          </a:prstGeom>
        </p:spPr>
      </p:pic>
      <p:pic>
        <p:nvPicPr>
          <p:cNvPr id="17" name="Picture 16" descr="imagesCAFDBRUA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775746" y="2357430"/>
            <a:ext cx="1601510" cy="1285884"/>
          </a:xfrm>
          <a:prstGeom prst="rect">
            <a:avLst/>
          </a:prstGeom>
        </p:spPr>
      </p:pic>
      <p:pic>
        <p:nvPicPr>
          <p:cNvPr id="18" name="Picture 17" descr="imagesCAFEJ46W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57224" y="4786322"/>
            <a:ext cx="1515494" cy="1062039"/>
          </a:xfrm>
          <a:prstGeom prst="rect">
            <a:avLst/>
          </a:prstGeom>
        </p:spPr>
      </p:pic>
      <p:pic>
        <p:nvPicPr>
          <p:cNvPr id="19" name="Picture 18" descr="imagesCAHGWZVB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072066" y="2128828"/>
            <a:ext cx="1571628" cy="1362078"/>
          </a:xfrm>
          <a:prstGeom prst="rect">
            <a:avLst/>
          </a:prstGeom>
        </p:spPr>
      </p:pic>
      <p:pic>
        <p:nvPicPr>
          <p:cNvPr id="20" name="Picture 19" descr="imagesCAIX20VP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143768" y="3527299"/>
            <a:ext cx="1619253" cy="1787655"/>
          </a:xfrm>
          <a:prstGeom prst="rect">
            <a:avLst/>
          </a:prstGeom>
        </p:spPr>
      </p:pic>
      <p:pic>
        <p:nvPicPr>
          <p:cNvPr id="21" name="Picture 20" descr="imagesCAKWU5EA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143768" y="642918"/>
            <a:ext cx="2000232" cy="1739332"/>
          </a:xfrm>
          <a:prstGeom prst="rect">
            <a:avLst/>
          </a:prstGeom>
        </p:spPr>
      </p:pic>
      <p:pic>
        <p:nvPicPr>
          <p:cNvPr id="22" name="Picture 21" descr="imagesCAM20VU1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357422" y="5357826"/>
            <a:ext cx="1000125" cy="1343025"/>
          </a:xfrm>
          <a:prstGeom prst="rect">
            <a:avLst/>
          </a:prstGeom>
        </p:spPr>
      </p:pic>
      <p:pic>
        <p:nvPicPr>
          <p:cNvPr id="23" name="Picture 22" descr="imagesCAP4AZP9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143108" y="2071678"/>
            <a:ext cx="1214446" cy="1552488"/>
          </a:xfrm>
          <a:prstGeom prst="rect">
            <a:avLst/>
          </a:prstGeom>
        </p:spPr>
      </p:pic>
      <p:pic>
        <p:nvPicPr>
          <p:cNvPr id="24" name="Picture 23" descr="imagesCAP6FO7U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6786578" y="5357826"/>
            <a:ext cx="1763936" cy="1285860"/>
          </a:xfrm>
          <a:prstGeom prst="rect">
            <a:avLst/>
          </a:prstGeom>
        </p:spPr>
      </p:pic>
      <p:pic>
        <p:nvPicPr>
          <p:cNvPr id="25" name="Picture 24" descr="imagesCAQU3WXT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071538" y="2951200"/>
            <a:ext cx="1071570" cy="2031808"/>
          </a:xfrm>
          <a:prstGeom prst="rect">
            <a:avLst/>
          </a:prstGeom>
        </p:spPr>
      </p:pic>
      <p:pic>
        <p:nvPicPr>
          <p:cNvPr id="26" name="Picture 25" descr="imagesCAR3W31O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119445" y="0"/>
            <a:ext cx="1309679" cy="1785926"/>
          </a:xfrm>
          <a:prstGeom prst="rect">
            <a:avLst/>
          </a:prstGeom>
        </p:spPr>
      </p:pic>
      <p:pic>
        <p:nvPicPr>
          <p:cNvPr id="27" name="Picture 26" descr="imagesCAS3G808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428992" y="5303050"/>
            <a:ext cx="1785950" cy="1345416"/>
          </a:xfrm>
          <a:prstGeom prst="rect">
            <a:avLst/>
          </a:prstGeom>
        </p:spPr>
      </p:pic>
      <p:pic>
        <p:nvPicPr>
          <p:cNvPr id="28" name="Picture 27" descr="imagesCASHNHWD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214282" y="-10415"/>
            <a:ext cx="1547816" cy="1801095"/>
          </a:xfrm>
          <a:prstGeom prst="rect">
            <a:avLst/>
          </a:prstGeom>
        </p:spPr>
      </p:pic>
      <p:pic>
        <p:nvPicPr>
          <p:cNvPr id="29" name="Picture 28" descr="imagesCATM1OST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571472" y="5631834"/>
            <a:ext cx="1714512" cy="1049972"/>
          </a:xfrm>
          <a:prstGeom prst="rect">
            <a:avLst/>
          </a:prstGeom>
        </p:spPr>
      </p:pic>
      <p:pic>
        <p:nvPicPr>
          <p:cNvPr id="30" name="Picture 29" descr="imagesCAY2WNTY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5643570" y="-42893"/>
            <a:ext cx="1714512" cy="13335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836712"/>
            <a:ext cx="3096344" cy="576064"/>
          </a:xfrm>
        </p:spPr>
        <p:txBody>
          <a:bodyPr>
            <a:noAutofit/>
          </a:bodyPr>
          <a:lstStyle/>
          <a:p>
            <a:pPr algn="ctr"/>
            <a:r>
              <a:rPr lang="pt-BR" sz="2000" dirty="0" smtClean="0">
                <a:solidFill>
                  <a:srgbClr val="002060"/>
                </a:solidFill>
              </a:rPr>
              <a:t>Pinturas egípcias: sem perspectiva</a:t>
            </a:r>
            <a:endParaRPr lang="pt-BR" sz="3200" dirty="0">
              <a:solidFill>
                <a:srgbClr val="002060"/>
              </a:solidFill>
            </a:endParaRPr>
          </a:p>
        </p:txBody>
      </p:sp>
      <p:pic>
        <p:nvPicPr>
          <p:cNvPr id="5" name="Imagem 4" descr="1232276585gS2c1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92847" y="476673"/>
            <a:ext cx="3890032" cy="468052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5220072" y="5157192"/>
            <a:ext cx="352839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 smtClean="0"/>
              <a:t>Imagens </a:t>
            </a:r>
            <a:r>
              <a:rPr lang="pt-BR" sz="1000" dirty="0" smtClean="0"/>
              <a:t>de Stock Royalty </a:t>
            </a:r>
            <a:r>
              <a:rPr lang="pt-BR" sz="1000" dirty="0" err="1" smtClean="0"/>
              <a:t>Free</a:t>
            </a:r>
            <a:r>
              <a:rPr lang="pt-BR" sz="1000" dirty="0" smtClean="0"/>
              <a:t>: PINTURA </a:t>
            </a:r>
            <a:r>
              <a:rPr lang="pt-BR" sz="1000" dirty="0" smtClean="0"/>
              <a:t>EGÍPCIA </a:t>
            </a:r>
            <a:r>
              <a:rPr lang="pt-BR" sz="1000" dirty="0" smtClean="0"/>
              <a:t>DO PAPIRO </a:t>
            </a:r>
            <a:r>
              <a:rPr lang="pt-BR" sz="1000" dirty="0" err="1" smtClean="0"/>
              <a:t>by</a:t>
            </a:r>
            <a:r>
              <a:rPr lang="pt-BR" sz="1000" dirty="0" smtClean="0"/>
              <a:t> </a:t>
            </a:r>
            <a:r>
              <a:rPr lang="pt-BR" sz="1000" b="1" dirty="0" err="1" smtClean="0">
                <a:hlinkClick r:id="rId3" action="ppaction://hlinkfile"/>
              </a:rPr>
              <a:t>Kyolshin</a:t>
            </a:r>
            <a:endParaRPr lang="pt-BR" sz="1000" dirty="0"/>
          </a:p>
        </p:txBody>
      </p:sp>
      <p:pic>
        <p:nvPicPr>
          <p:cNvPr id="1026" name="Picture 2" descr="http://www.netcom.atodavela.com/curso15/pintur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556792"/>
            <a:ext cx="3986458" cy="3608860"/>
          </a:xfrm>
          <a:prstGeom prst="rect">
            <a:avLst/>
          </a:prstGeom>
          <a:noFill/>
        </p:spPr>
      </p:pic>
      <p:sp>
        <p:nvSpPr>
          <p:cNvPr id="8" name="Retângulo 7"/>
          <p:cNvSpPr/>
          <p:nvPr/>
        </p:nvSpPr>
        <p:spPr>
          <a:xfrm>
            <a:off x="611560" y="5157192"/>
            <a:ext cx="3960440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50" b="1" dirty="0" smtClean="0"/>
              <a:t>Dois </a:t>
            </a:r>
            <a:r>
              <a:rPr lang="pt-BR" sz="1050" b="1" dirty="0" smtClean="0"/>
              <a:t>portadores de </a:t>
            </a:r>
            <a:r>
              <a:rPr lang="pt-BR" sz="1050" b="1" dirty="0" smtClean="0"/>
              <a:t>oferendas </a:t>
            </a:r>
            <a:r>
              <a:rPr lang="pt-BR" sz="1050" b="1" dirty="0" smtClean="0"/>
              <a:t>a </a:t>
            </a:r>
            <a:r>
              <a:rPr lang="pt-BR" sz="1050" b="1" dirty="0" smtClean="0"/>
              <a:t>uma </a:t>
            </a:r>
            <a:r>
              <a:rPr lang="pt-BR" sz="1050" b="1" dirty="0" err="1" smtClean="0"/>
              <a:t>divinidade</a:t>
            </a:r>
            <a:r>
              <a:rPr lang="pt-BR" sz="1050" b="1" dirty="0" smtClean="0"/>
              <a:t>.</a:t>
            </a:r>
            <a:r>
              <a:rPr lang="pt-BR" sz="1050" b="1" dirty="0" smtClean="0"/>
              <a:t> </a:t>
            </a:r>
            <a:endParaRPr lang="pt-BR" sz="1050" b="1" dirty="0" smtClean="0"/>
          </a:p>
          <a:p>
            <a:r>
              <a:rPr lang="pt-BR" sz="900" dirty="0" smtClean="0"/>
              <a:t>http://www.netcom.atodavela.com/curso15/curiosidades2.html</a:t>
            </a:r>
            <a:endParaRPr lang="pt-BR" sz="900" b="1" dirty="0" smtClean="0"/>
          </a:p>
        </p:txBody>
      </p:sp>
      <p:sp>
        <p:nvSpPr>
          <p:cNvPr id="9" name="Retângulo 8"/>
          <p:cNvSpPr/>
          <p:nvPr/>
        </p:nvSpPr>
        <p:spPr>
          <a:xfrm>
            <a:off x="0" y="5903893"/>
            <a:ext cx="9144000" cy="73866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pt-BR" sz="1400" dirty="0" smtClean="0"/>
              <a:t>No </a:t>
            </a:r>
            <a:r>
              <a:rPr lang="pt-BR" sz="1400" b="1" dirty="0" smtClean="0"/>
              <a:t>Egito</a:t>
            </a:r>
            <a:r>
              <a:rPr lang="pt-BR" sz="1400" dirty="0" smtClean="0"/>
              <a:t> antigo as pinturas eram feitas nas paredes das pirâmides ou em papiros representando sempre o cotidiano. Uma das características principais é o desenho chapado de perfil e sem perspectiva artística. O rosto era sempre de perfil, olho de frente, </a:t>
            </a:r>
            <a:r>
              <a:rPr lang="pt-BR" sz="1400" dirty="0" smtClean="0"/>
              <a:t>peitos de </a:t>
            </a:r>
            <a:r>
              <a:rPr lang="pt-BR" sz="1400" dirty="0" smtClean="0"/>
              <a:t>frente, pernas e pés de </a:t>
            </a:r>
            <a:r>
              <a:rPr lang="pt-BR" sz="1400" dirty="0" smtClean="0"/>
              <a:t>perfil		 </a:t>
            </a:r>
            <a:r>
              <a:rPr lang="pt-BR" sz="1050" dirty="0" smtClean="0"/>
              <a:t>http://www.mulheresdepato.com.br/site/colunista/ler/10/edelita-maria-kelm/</a:t>
            </a:r>
            <a:endParaRPr lang="pt-B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040" y="548680"/>
            <a:ext cx="3096344" cy="576064"/>
          </a:xfrm>
        </p:spPr>
        <p:txBody>
          <a:bodyPr>
            <a:noAutofit/>
          </a:bodyPr>
          <a:lstStyle/>
          <a:p>
            <a:pPr algn="ctr"/>
            <a:r>
              <a:rPr lang="pt-BR" sz="2000" dirty="0" smtClean="0">
                <a:solidFill>
                  <a:srgbClr val="002060"/>
                </a:solidFill>
              </a:rPr>
              <a:t>Pinturas européias: sem perspectiva</a:t>
            </a:r>
            <a:endParaRPr lang="pt-BR" sz="3200" dirty="0">
              <a:solidFill>
                <a:srgbClr val="002060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5759624" y="4293096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900" dirty="0" smtClean="0"/>
          </a:p>
          <a:p>
            <a:r>
              <a:rPr lang="pt-BR" sz="900" dirty="0" smtClean="0"/>
              <a:t>http</a:t>
            </a:r>
            <a:r>
              <a:rPr lang="pt-BR" sz="900" dirty="0" smtClean="0"/>
              <a:t>://</a:t>
            </a:r>
            <a:r>
              <a:rPr lang="pt-BR" sz="900" dirty="0" smtClean="0"/>
              <a:t>artecomocultura.blogspot.com/2009/03/iidade-media.html</a:t>
            </a:r>
          </a:p>
        </p:txBody>
      </p:sp>
      <p:sp>
        <p:nvSpPr>
          <p:cNvPr id="9" name="Retângulo 8"/>
          <p:cNvSpPr/>
          <p:nvPr/>
        </p:nvSpPr>
        <p:spPr>
          <a:xfrm>
            <a:off x="4679504" y="1268760"/>
            <a:ext cx="44644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hlinkClick r:id="rId2"/>
              </a:rPr>
              <a:t>IDADE MÉDIA-ARTE ROMÂNICA</a:t>
            </a:r>
            <a:endParaRPr lang="pt-BR" dirty="0" smtClean="0"/>
          </a:p>
          <a:p>
            <a:r>
              <a:rPr lang="pt-BR" dirty="0" smtClean="0"/>
              <a:t>Na </a:t>
            </a:r>
            <a:r>
              <a:rPr lang="pt-BR" dirty="0" smtClean="0"/>
              <a:t>Idade </a:t>
            </a:r>
            <a:r>
              <a:rPr lang="pt-BR" dirty="0" smtClean="0"/>
              <a:t>Média, os </a:t>
            </a:r>
            <a:r>
              <a:rPr lang="pt-BR" dirty="0" smtClean="0"/>
              <a:t>valores cristãos impregnam todos os aspectos </a:t>
            </a:r>
            <a:r>
              <a:rPr lang="pt-BR" smtClean="0"/>
              <a:t>da </a:t>
            </a:r>
            <a:r>
              <a:rPr lang="pt-BR" smtClean="0"/>
              <a:t>vida. </a:t>
            </a:r>
            <a:r>
              <a:rPr lang="pt-BR" dirty="0" smtClean="0"/>
              <a:t>Deus é o centro do universo e a medida das coisas. Os motivos usados pelos pintores eram de natureza religiosa. O mosaico conheceu seu auge na época românica. As características principais da pintura eram: </a:t>
            </a:r>
            <a:r>
              <a:rPr lang="pt-BR" dirty="0" err="1" smtClean="0"/>
              <a:t>deformismo</a:t>
            </a:r>
            <a:r>
              <a:rPr lang="pt-BR" dirty="0" smtClean="0"/>
              <a:t> e </a:t>
            </a:r>
            <a:r>
              <a:rPr lang="pt-BR" dirty="0" err="1" smtClean="0"/>
              <a:t>colorismo</a:t>
            </a:r>
            <a:r>
              <a:rPr lang="pt-BR" dirty="0" smtClean="0"/>
              <a:t>.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pintura era sem perspectiva, pois não havia a menor intenção de representar a realidade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0" y="6165304"/>
            <a:ext cx="67322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dirty="0" smtClean="0"/>
              <a:t>http://umolharsobreomundodasartes.blogspot.com/2009/04/arte-medieval-arte-romanica-continuacao_11.html</a:t>
            </a:r>
            <a:endParaRPr lang="pt-BR" sz="1100" dirty="0"/>
          </a:p>
        </p:txBody>
      </p:sp>
      <p:pic>
        <p:nvPicPr>
          <p:cNvPr id="46086" name="Picture 6" descr="[fresco+da+abadia+de+payerne,+suiça.JPG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628800"/>
            <a:ext cx="4464495" cy="4464496"/>
          </a:xfrm>
          <a:prstGeom prst="rect">
            <a:avLst/>
          </a:prstGeom>
          <a:noFill/>
        </p:spPr>
      </p:pic>
      <p:sp>
        <p:nvSpPr>
          <p:cNvPr id="12" name="Retângulo 11"/>
          <p:cNvSpPr/>
          <p:nvPr/>
        </p:nvSpPr>
        <p:spPr>
          <a:xfrm>
            <a:off x="179512" y="69269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fresco 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Abadia de </a:t>
            </a:r>
            <a:r>
              <a:rPr lang="pt-B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Payerne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séc. XII, Suíça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3428992" cy="1285884"/>
          </a:xfrm>
        </p:spPr>
        <p:txBody>
          <a:bodyPr>
            <a:normAutofit/>
          </a:bodyPr>
          <a:lstStyle/>
          <a:p>
            <a:r>
              <a:rPr lang="pt-BR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batismo de cristo</a:t>
            </a:r>
            <a:br>
              <a:rPr lang="pt-BR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solidFill>
                  <a:srgbClr val="002060"/>
                </a:solidFill>
              </a:rPr>
              <a:t/>
            </a:r>
            <a:br>
              <a:rPr lang="pt-BR" sz="2000" dirty="0" smtClean="0">
                <a:solidFill>
                  <a:srgbClr val="002060"/>
                </a:solidFill>
              </a:rPr>
            </a:br>
            <a:r>
              <a:rPr lang="pt-BR" sz="1600" b="1" u="sng" dirty="0" smtClean="0">
                <a:solidFill>
                  <a:srgbClr val="002060"/>
                </a:solidFill>
              </a:rPr>
              <a:t>Piero della Francesca </a:t>
            </a:r>
            <a:br>
              <a:rPr lang="pt-BR" sz="1600" b="1" u="sng" dirty="0" smtClean="0">
                <a:solidFill>
                  <a:srgbClr val="002060"/>
                </a:solidFill>
              </a:rPr>
            </a:br>
            <a:r>
              <a:rPr lang="pt-BR" sz="1600" b="1" dirty="0" smtClean="0">
                <a:solidFill>
                  <a:srgbClr val="002060"/>
                </a:solidFill>
              </a:rPr>
              <a:t>(1415-1492)</a:t>
            </a:r>
            <a:endParaRPr lang="pt-BR" sz="2000" dirty="0">
              <a:solidFill>
                <a:srgbClr val="002060"/>
              </a:solidFill>
            </a:endParaRPr>
          </a:p>
        </p:txBody>
      </p:sp>
      <p:pic>
        <p:nvPicPr>
          <p:cNvPr id="4" name="Picture 3" descr="129_1824-Piero%20della%20Francesc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496" y="-27863"/>
            <a:ext cx="4857752" cy="68858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3571868" cy="857256"/>
          </a:xfrm>
        </p:spPr>
        <p:txBody>
          <a:bodyPr>
            <a:normAutofit/>
          </a:bodyPr>
          <a:lstStyle/>
          <a:p>
            <a:r>
              <a:rPr lang="pt-BR" sz="1400" dirty="0" smtClean="0">
                <a:solidFill>
                  <a:srgbClr val="002060"/>
                </a:solidFill>
              </a:rPr>
              <a:t>Matemático que deu numa imensa contribuição ao início da Renascença italiana.</a:t>
            </a:r>
            <a:endParaRPr lang="pt-BR" sz="2000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34" y="1285860"/>
            <a:ext cx="371477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 smtClean="0"/>
              <a:t>A representação de uma imagem que lembra um retrato, a natureza em sua volta, o nu, o uso de técnicas de perspectiva, a criação do volume na pintura e a representação de um período medieval em "O Batismo de Cristo" são características fortes do autor dessa obra, o matemático e artista italiano Piero Della Francesca (1416-1492).</a:t>
            </a:r>
          </a:p>
          <a:p>
            <a:pPr algn="just"/>
            <a:r>
              <a:rPr lang="pt-BR" sz="1400" dirty="0" smtClean="0"/>
              <a:t>Piero fez parte do Quattrocento, nome dado à segunda fase do movimento Renascentista italiano. </a:t>
            </a:r>
            <a:r>
              <a:rPr lang="pt-B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 foi um dos responsáveis pela consolidação das técnicas da perspectivas</a:t>
            </a:r>
            <a:r>
              <a:rPr lang="pt-BR" sz="1400" dirty="0" smtClean="0"/>
              <a:t> na pintura e era profundamente religioso.</a:t>
            </a:r>
          </a:p>
          <a:p>
            <a:pPr algn="just"/>
            <a:r>
              <a:rPr lang="pt-BR" sz="1400" dirty="0" smtClean="0"/>
              <a:t>A obra foi concluída em 1445 e está exposta no National Gallery, em Londres. Originalmente era o painel central de um grande tríptico. Piero usou a paisagem da região da Úmbria na pintura, na Itália central.</a:t>
            </a:r>
          </a:p>
          <a:p>
            <a:pPr algn="just"/>
            <a:r>
              <a:rPr lang="pt-BR" sz="1000" i="1" dirty="0" smtClean="0"/>
              <a:t>http://oglobo.globo.com/pais/noblat/post.asp?cod_post=94026</a:t>
            </a:r>
            <a:endParaRPr lang="pt-BR" sz="1000" i="1" dirty="0"/>
          </a:p>
        </p:txBody>
      </p:sp>
      <p:pic>
        <p:nvPicPr>
          <p:cNvPr id="5" name="Picture 3" descr="129_1824-Piero%20della%20Francesc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9124" y="142138"/>
            <a:ext cx="4514856" cy="63998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9_1824-Piero%20della%20Francesc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9124" y="142138"/>
            <a:ext cx="4514856" cy="63998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7158" y="428604"/>
            <a:ext cx="37147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Composiçao Divina</a:t>
            </a:r>
          </a:p>
          <a:p>
            <a:r>
              <a:rPr lang="pt-BR" dirty="0" smtClean="0"/>
              <a:t>A composição baseia-se num </a:t>
            </a:r>
            <a:r>
              <a:rPr lang="pt-BR" b="1" dirty="0" smtClean="0">
                <a:solidFill>
                  <a:srgbClr val="FF0000"/>
                </a:solidFill>
              </a:rPr>
              <a:t>quadrado</a:t>
            </a:r>
            <a:r>
              <a:rPr lang="pt-BR" dirty="0" smtClean="0"/>
              <a:t> e num </a:t>
            </a: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círculo</a:t>
            </a:r>
            <a:r>
              <a:rPr lang="pt-BR" dirty="0" smtClean="0"/>
              <a:t>. </a:t>
            </a:r>
          </a:p>
          <a:p>
            <a:r>
              <a:rPr lang="pt-BR" dirty="0" smtClean="0"/>
              <a:t>O quadrado representa a terra e o círculo simboliza o céu. </a:t>
            </a:r>
          </a:p>
          <a:p>
            <a:r>
              <a:rPr lang="pt-BR" dirty="0" smtClean="0"/>
              <a:t>O batismo foi o momento em que o Espírito de Deus entrou no corpo Terreno de seu filho Jesus Cristo.</a:t>
            </a:r>
            <a:endParaRPr lang="pt-BR" dirty="0"/>
          </a:p>
        </p:txBody>
      </p:sp>
      <p:sp>
        <p:nvSpPr>
          <p:cNvPr id="7" name="Rectangle 6"/>
          <p:cNvSpPr/>
          <p:nvPr/>
        </p:nvSpPr>
        <p:spPr>
          <a:xfrm>
            <a:off x="5929322" y="2285992"/>
            <a:ext cx="1571636" cy="4214842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Straight Connector 8"/>
          <p:cNvCxnSpPr>
            <a:stCxn id="4" idx="0"/>
            <a:endCxn id="7" idx="2"/>
          </p:cNvCxnSpPr>
          <p:nvPr/>
        </p:nvCxnSpPr>
        <p:spPr>
          <a:xfrm rot="16200000" flipH="1">
            <a:off x="3521498" y="3307192"/>
            <a:ext cx="6358696" cy="28588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H="1">
            <a:off x="4500562" y="4286256"/>
            <a:ext cx="4357718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4572000" y="214290"/>
            <a:ext cx="4214842" cy="4000528"/>
          </a:xfrm>
          <a:prstGeom prst="ellipse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extBox 12"/>
          <p:cNvSpPr txBox="1"/>
          <p:nvPr/>
        </p:nvSpPr>
        <p:spPr>
          <a:xfrm>
            <a:off x="500034" y="3071810"/>
            <a:ext cx="371477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Cristo no centro</a:t>
            </a:r>
          </a:p>
          <a:p>
            <a:r>
              <a:rPr lang="pt-BR" dirty="0" smtClean="0"/>
              <a:t>A figura de Cristo é central na composição do quadro.</a:t>
            </a:r>
          </a:p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pt-B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linha central </a:t>
            </a:r>
            <a:r>
              <a:rPr lang="pt-BR" dirty="0" smtClean="0"/>
              <a:t>passa pelas suas mãos unidas, ao longo da água que escorre da vasilha, atravessa a pomba e segue até o topo do arco, no alto do painel.</a:t>
            </a:r>
            <a:endParaRPr lang="pt-BR" dirty="0"/>
          </a:p>
        </p:txBody>
      </p:sp>
      <p:sp>
        <p:nvSpPr>
          <p:cNvPr id="6" name="Rectangle 5"/>
          <p:cNvSpPr/>
          <p:nvPr/>
        </p:nvSpPr>
        <p:spPr>
          <a:xfrm>
            <a:off x="4500562" y="2285992"/>
            <a:ext cx="4357718" cy="42148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15370" cy="1071546"/>
          </a:xfrm>
        </p:spPr>
        <p:txBody>
          <a:bodyPr>
            <a:noAutofit/>
          </a:bodyPr>
          <a:lstStyle/>
          <a:p>
            <a:r>
              <a:rPr lang="pt-BR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batalha de San Romano</a:t>
            </a:r>
            <a:br>
              <a:rPr lang="pt-BR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1400" dirty="0" smtClean="0">
                <a:solidFill>
                  <a:srgbClr val="002060"/>
                </a:solidFill>
                <a:effectLst/>
              </a:rPr>
              <a:t>Uccello</a:t>
            </a:r>
            <a:r>
              <a:rPr lang="pt-BR" sz="1400" u="sng" dirty="0" smtClean="0">
                <a:solidFill>
                  <a:srgbClr val="002060"/>
                </a:solidFill>
                <a:effectLst/>
              </a:rPr>
              <a:t> </a:t>
            </a:r>
            <a:r>
              <a:rPr lang="pt-BR" sz="1400" dirty="0" smtClean="0">
                <a:solidFill>
                  <a:srgbClr val="002060"/>
                </a:solidFill>
                <a:effectLst/>
              </a:rPr>
              <a:t>(1397-1475)</a:t>
            </a:r>
            <a:r>
              <a:rPr lang="pt-BR" sz="1200" dirty="0" smtClean="0">
                <a:solidFill>
                  <a:srgbClr val="002060"/>
                </a:solidFill>
              </a:rPr>
              <a:t/>
            </a:r>
            <a:br>
              <a:rPr lang="pt-BR" sz="1200" dirty="0" smtClean="0">
                <a:solidFill>
                  <a:srgbClr val="002060"/>
                </a:solidFill>
              </a:rPr>
            </a:br>
            <a:r>
              <a:rPr lang="pt-BR" sz="1200" dirty="0" smtClean="0">
                <a:solidFill>
                  <a:srgbClr val="002060"/>
                </a:solidFill>
              </a:rPr>
              <a:t>Na década de 1430 ficou fascinado pela perspectiva e concentrou suas energias nesta disciplina que começava a surgir.</a:t>
            </a:r>
            <a:endParaRPr lang="pt-BR" sz="2000" dirty="0">
              <a:solidFill>
                <a:srgbClr val="002060"/>
              </a:solidFill>
            </a:endParaRPr>
          </a:p>
        </p:txBody>
      </p:sp>
      <p:pic>
        <p:nvPicPr>
          <p:cNvPr id="5" name="Picture 4" descr="abc_uccello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80" y="1357298"/>
            <a:ext cx="9139320" cy="52149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</TotalTime>
  <Words>1359</Words>
  <Application>Microsoft Office PowerPoint</Application>
  <PresentationFormat>Apresentação na tela (4:3)</PresentationFormat>
  <Paragraphs>109</Paragraphs>
  <Slides>33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4" baseType="lpstr">
      <vt:lpstr>Tema do Office</vt:lpstr>
      <vt:lpstr>Geometrias, Formas e Perspectivas: A matemática nas pinturas</vt:lpstr>
      <vt:lpstr>Como entender e analisar uma pintura</vt:lpstr>
      <vt:lpstr>Como entender e analisar uma pintura</vt:lpstr>
      <vt:lpstr>Pinturas egípcias: sem perspectiva</vt:lpstr>
      <vt:lpstr>Pinturas européias: sem perspectiva</vt:lpstr>
      <vt:lpstr>O batismo de cristo  Piero della Francesca  (1415-1492)</vt:lpstr>
      <vt:lpstr>Matemático que deu numa imensa contribuição ao início da Renascença italiana.</vt:lpstr>
      <vt:lpstr>Slide 8</vt:lpstr>
      <vt:lpstr>A batalha de San Romano  Uccello (1397-1475) Na década de 1430 ficou fascinado pela perspectiva e concentrou suas energias nesta disciplina que começava a surgir.</vt:lpstr>
      <vt:lpstr>Reconhecido como um pioneiro da perspectiva, Uccello organiza as lanças no chão de modo que criam linhas que correm para o fundo, chamadas ortogonais, num sistema de persectiva em que elas irão encontrar-se num único ponto de fuga fixo.</vt:lpstr>
      <vt:lpstr>A Escola de Atenas Rafael (1443-1513)</vt:lpstr>
      <vt:lpstr>Slide 12</vt:lpstr>
      <vt:lpstr>O retábulo de Isenheim Grünewald (1470-1528)</vt:lpstr>
      <vt:lpstr>Slide 14</vt:lpstr>
      <vt:lpstr>Baco e Ariadne Ticiano (1487-1576)</vt:lpstr>
      <vt:lpstr>Slide 16</vt:lpstr>
      <vt:lpstr>Uma dança para a música do tempo Poussin(1594-1665)</vt:lpstr>
      <vt:lpstr>Slide 18</vt:lpstr>
      <vt:lpstr>Slide 19</vt:lpstr>
      <vt:lpstr>Experiência com uma bomba de ar Wright (1734-1797)</vt:lpstr>
      <vt:lpstr>A jangada do Medusa Géricault (1791-1824)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Matemática nas pinturas</dc:title>
  <dc:creator>claudio</dc:creator>
  <cp:lastModifiedBy>claudio</cp:lastModifiedBy>
  <cp:revision>62</cp:revision>
  <dcterms:created xsi:type="dcterms:W3CDTF">2009-11-10T03:13:40Z</dcterms:created>
  <dcterms:modified xsi:type="dcterms:W3CDTF">2010-07-17T02:15:55Z</dcterms:modified>
</cp:coreProperties>
</file>