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5" r:id="rId11"/>
    <p:sldId id="267" r:id="rId12"/>
    <p:sldId id="264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34E7-D065-4887-9553-88870E49F09E}" type="datetimeFigureOut">
              <a:rPr lang="pt-BR" smtClean="0"/>
              <a:t>02/03/2026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9578-F16D-47E5-AEBC-C2745F90A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8280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34E7-D065-4887-9553-88870E49F09E}" type="datetimeFigureOut">
              <a:rPr lang="pt-BR" smtClean="0"/>
              <a:t>02/03/2026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9578-F16D-47E5-AEBC-C2745F90A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0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34E7-D065-4887-9553-88870E49F09E}" type="datetimeFigureOut">
              <a:rPr lang="pt-BR" smtClean="0"/>
              <a:t>02/03/2026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9578-F16D-47E5-AEBC-C2745F90A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9476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34E7-D065-4887-9553-88870E49F09E}" type="datetimeFigureOut">
              <a:rPr lang="pt-BR" smtClean="0"/>
              <a:t>02/03/2026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9578-F16D-47E5-AEBC-C2745F90A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75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34E7-D065-4887-9553-88870E49F09E}" type="datetimeFigureOut">
              <a:rPr lang="pt-BR" smtClean="0"/>
              <a:t>02/03/2026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9578-F16D-47E5-AEBC-C2745F90A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3605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34E7-D065-4887-9553-88870E49F09E}" type="datetimeFigureOut">
              <a:rPr lang="pt-BR" smtClean="0"/>
              <a:t>02/03/2026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9578-F16D-47E5-AEBC-C2745F90A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7189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34E7-D065-4887-9553-88870E49F09E}" type="datetimeFigureOut">
              <a:rPr lang="pt-BR" smtClean="0"/>
              <a:t>02/03/2026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9578-F16D-47E5-AEBC-C2745F90A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2203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34E7-D065-4887-9553-88870E49F09E}" type="datetimeFigureOut">
              <a:rPr lang="pt-BR" smtClean="0"/>
              <a:t>02/03/2026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9578-F16D-47E5-AEBC-C2745F90A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577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34E7-D065-4887-9553-88870E49F09E}" type="datetimeFigureOut">
              <a:rPr lang="pt-BR" smtClean="0"/>
              <a:t>02/03/2026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9578-F16D-47E5-AEBC-C2745F90A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355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34E7-D065-4887-9553-88870E49F09E}" type="datetimeFigureOut">
              <a:rPr lang="pt-BR" smtClean="0"/>
              <a:t>02/03/2026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9578-F16D-47E5-AEBC-C2745F90A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858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34E7-D065-4887-9553-88870E49F09E}" type="datetimeFigureOut">
              <a:rPr lang="pt-BR" smtClean="0"/>
              <a:t>02/03/2026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9578-F16D-47E5-AEBC-C2745F90A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3984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934E7-D065-4887-9553-88870E49F09E}" type="datetimeFigureOut">
              <a:rPr lang="pt-BR" smtClean="0"/>
              <a:t>02/03/2026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A9578-F16D-47E5-AEBC-C2745F90A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61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Imunidade de rebanho e a Covid-19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Matemática</a:t>
            </a:r>
          </a:p>
          <a:p>
            <a:r>
              <a:rPr lang="pt-BR" dirty="0"/>
              <a:t>Prof. Cláudio C. Coelho</a:t>
            </a:r>
          </a:p>
        </p:txBody>
      </p:sp>
    </p:spTree>
    <p:extLst>
      <p:ext uri="{BB962C8B-B14F-4D97-AF65-F5344CB8AC3E}">
        <p14:creationId xmlns:p14="http://schemas.microsoft.com/office/powerpoint/2010/main" val="2665674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46638" y="244132"/>
            <a:ext cx="1032616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0" i="0" dirty="0">
                <a:solidFill>
                  <a:srgbClr val="333333"/>
                </a:solidFill>
                <a:effectLst/>
                <a:latin typeface="Open Sans"/>
              </a:rPr>
              <a:t>Vamos considerar para nossos cálculos, o MENOR valor : </a:t>
            </a:r>
            <a:r>
              <a:rPr lang="pt-BR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2,9%.</a:t>
            </a:r>
            <a:endParaRPr lang="pt-BR" sz="2400" b="0" i="0" dirty="0">
              <a:solidFill>
                <a:srgbClr val="333333"/>
              </a:solidFill>
              <a:effectLst/>
              <a:latin typeface="Open Sans"/>
            </a:endParaRPr>
          </a:p>
          <a:p>
            <a:r>
              <a:rPr lang="pt-BR" sz="2400" dirty="0">
                <a:solidFill>
                  <a:srgbClr val="333333"/>
                </a:solidFill>
                <a:latin typeface="Open Sans"/>
              </a:rPr>
              <a:t>Ou seja, cada 100 pessoas que pegarem a doença, 2,9 irão à óbito. (usaremos 3% para arredondar)</a:t>
            </a:r>
          </a:p>
          <a:p>
            <a:endParaRPr lang="pt-BR" sz="2400" b="1" i="1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r>
              <a:rPr lang="pt-BR" sz="2400" b="1" i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A pergunta:</a:t>
            </a:r>
          </a:p>
          <a:p>
            <a:r>
              <a:rPr lang="pt-BR" sz="2400" dirty="0">
                <a:solidFill>
                  <a:srgbClr val="333333"/>
                </a:solidFill>
                <a:latin typeface="Open Sans"/>
              </a:rPr>
              <a:t>Caso fosse aplicada, qual seria a quantidade de mortos que essa imunidade de rebanho iria provocar no país?</a:t>
            </a:r>
          </a:p>
          <a:p>
            <a:endParaRPr lang="pt-BR" sz="2400" dirty="0">
              <a:solidFill>
                <a:srgbClr val="333333"/>
              </a:solidFill>
              <a:latin typeface="Open Sans"/>
            </a:endParaRPr>
          </a:p>
          <a:p>
            <a:r>
              <a:rPr lang="pt-BR" sz="2400" b="1" i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Dados:</a:t>
            </a:r>
          </a:p>
          <a:p>
            <a:r>
              <a:rPr lang="pt-BR" sz="2000" dirty="0">
                <a:solidFill>
                  <a:srgbClr val="333333"/>
                </a:solidFill>
                <a:latin typeface="Open Sans"/>
              </a:rPr>
              <a:t>Existem projeções dizendo que 43% da população teria que se infectar com o vírus para atingir a imunidade de rebanho — tem estudo falando em 20%, outros em 80%. </a:t>
            </a:r>
          </a:p>
          <a:p>
            <a:r>
              <a:rPr lang="pt-BR" sz="2000" dirty="0">
                <a:solidFill>
                  <a:srgbClr val="333333"/>
                </a:solidFill>
                <a:latin typeface="Open Sans"/>
              </a:rPr>
              <a:t>Anthony Fauci, assessor-médico-chefe da Presidência dos Estados Unidos e um dos imunologistas de maior prestígio do mundo, disse no fim de 2020 que seria necessário vacinar entre 70 e 85% da população dos Estados Unidos para alcançar "imunidade de rebanho" contra o novo Corona vírus. </a:t>
            </a:r>
            <a:r>
              <a:rPr lang="pt-B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Vamos utilizar um valor de 70%</a:t>
            </a:r>
          </a:p>
          <a:p>
            <a:r>
              <a:rPr lang="pt-BR" sz="2000" dirty="0">
                <a:solidFill>
                  <a:srgbClr val="333333"/>
                </a:solidFill>
                <a:latin typeface="Open Sans"/>
              </a:rPr>
              <a:t>População do Brasil: aproximadamente </a:t>
            </a:r>
            <a:r>
              <a:rPr lang="pt-B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215 milhões </a:t>
            </a:r>
            <a:r>
              <a:rPr lang="pt-BR" sz="2000" dirty="0">
                <a:solidFill>
                  <a:srgbClr val="333333"/>
                </a:solidFill>
                <a:latin typeface="Open Sans"/>
              </a:rPr>
              <a:t>de habitantes</a:t>
            </a:r>
          </a:p>
        </p:txBody>
      </p:sp>
    </p:spTree>
    <p:extLst>
      <p:ext uri="{BB962C8B-B14F-4D97-AF65-F5344CB8AC3E}">
        <p14:creationId xmlns:p14="http://schemas.microsoft.com/office/powerpoint/2010/main" val="2586396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43840" y="472363"/>
            <a:ext cx="11289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333333"/>
                </a:solidFill>
                <a:latin typeface="Open Sans"/>
              </a:rPr>
              <a:t>Então, qual seria a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quantidade de mortos </a:t>
            </a:r>
            <a:r>
              <a:rPr lang="pt-BR" dirty="0">
                <a:solidFill>
                  <a:srgbClr val="333333"/>
                </a:solidFill>
                <a:latin typeface="Open Sans"/>
              </a:rPr>
              <a:t>que essa imunidade de rebanho iria provocar no país, que tem </a:t>
            </a:r>
            <a:r>
              <a:rPr lang="pt-BR" b="1" dirty="0">
                <a:solidFill>
                  <a:srgbClr val="00B050"/>
                </a:solidFill>
                <a:latin typeface="Open Sans"/>
              </a:rPr>
              <a:t>215 milhões de habitantes</a:t>
            </a:r>
            <a:r>
              <a:rPr lang="pt-BR" dirty="0">
                <a:solidFill>
                  <a:srgbClr val="333333"/>
                </a:solidFill>
                <a:latin typeface="Open Sans"/>
              </a:rPr>
              <a:t>, com uma taxa necessária para imunidade de rebanho de </a:t>
            </a:r>
            <a:r>
              <a:rPr lang="pt-BR" b="1" dirty="0">
                <a:solidFill>
                  <a:srgbClr val="00B050"/>
                </a:solidFill>
                <a:latin typeface="Open Sans"/>
              </a:rPr>
              <a:t>70% da população </a:t>
            </a:r>
            <a:r>
              <a:rPr lang="pt-BR" dirty="0">
                <a:solidFill>
                  <a:srgbClr val="333333"/>
                </a:solidFill>
                <a:latin typeface="Open Sans"/>
              </a:rPr>
              <a:t>e </a:t>
            </a:r>
            <a:r>
              <a:rPr lang="pt-BR" b="1" dirty="0">
                <a:solidFill>
                  <a:srgbClr val="00B050"/>
                </a:solidFill>
                <a:latin typeface="Open Sans"/>
              </a:rPr>
              <a:t>letalidade do vírus em 3%?</a:t>
            </a:r>
          </a:p>
          <a:p>
            <a:endParaRPr lang="pt-BR" b="1" dirty="0">
              <a:solidFill>
                <a:srgbClr val="00B050"/>
              </a:solidFill>
              <a:latin typeface="Open Sans"/>
            </a:endParaRPr>
          </a:p>
          <a:p>
            <a:r>
              <a:rPr lang="pt-BR" b="1" dirty="0">
                <a:latin typeface="Open Sans"/>
              </a:rPr>
              <a:t>Façam os cálculos:</a:t>
            </a:r>
          </a:p>
        </p:txBody>
      </p:sp>
      <p:pic>
        <p:nvPicPr>
          <p:cNvPr id="4" name="Imagem 3" descr="Interface gráfica do usuário, Texto, Aplicativo, Email&#10;&#10;O conteúdo gerado por IA pode estar incorreto.">
            <a:extLst>
              <a:ext uri="{FF2B5EF4-FFF2-40B4-BE49-F238E27FC236}">
                <a16:creationId xmlns:a16="http://schemas.microsoft.com/office/drawing/2014/main" id="{A9DF85B5-692F-81FE-2A78-6CF4892FB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55" y="1887218"/>
            <a:ext cx="6858995" cy="4799296"/>
          </a:xfrm>
          <a:prstGeom prst="rect">
            <a:avLst/>
          </a:prstGeom>
        </p:spPr>
      </p:pic>
      <p:pic>
        <p:nvPicPr>
          <p:cNvPr id="6" name="Imagem 5" descr="Interface gráfica do usuário, Texto&#10;&#10;O conteúdo gerado por IA pode estar incorreto.">
            <a:extLst>
              <a:ext uri="{FF2B5EF4-FFF2-40B4-BE49-F238E27FC236}">
                <a16:creationId xmlns:a16="http://schemas.microsoft.com/office/drawing/2014/main" id="{4B3E463F-8951-4925-66E5-907B5E44B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37" y="2337758"/>
            <a:ext cx="11393533" cy="22962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0922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16864" y="176976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/>
              <a:t>https://coronavirus.saude.mg.gov.br/blog/81-taxa-de-mortalidade-da-covid-19</a:t>
            </a:r>
          </a:p>
        </p:txBody>
      </p:sp>
      <p:sp>
        <p:nvSpPr>
          <p:cNvPr id="3" name="Retângulo 2"/>
          <p:cNvSpPr/>
          <p:nvPr/>
        </p:nvSpPr>
        <p:spPr>
          <a:xfrm>
            <a:off x="816864" y="2110544"/>
            <a:ext cx="6790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https://estado.sc.gov.br/noticias/wp-content/uploads/sites/3/2020/05/taxa_de_letalidade_por_covid-19_em_sc_e_a_mais_baixa_entre_estados_do_sul_e_sudeste_20200511_1794261361.png</a:t>
            </a:r>
          </a:p>
        </p:txBody>
      </p:sp>
      <p:sp>
        <p:nvSpPr>
          <p:cNvPr id="4" name="Retângulo 3"/>
          <p:cNvSpPr/>
          <p:nvPr/>
        </p:nvSpPr>
        <p:spPr>
          <a:xfrm>
            <a:off x="816864" y="2626179"/>
            <a:ext cx="9302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https://i0.wp.com/pontobiologia.com.br/wp-content/uploads/2021/01/CommunityImmunity_Portuguese_6.10.151.jpg?ssl=1</a:t>
            </a:r>
          </a:p>
        </p:txBody>
      </p:sp>
      <p:sp>
        <p:nvSpPr>
          <p:cNvPr id="5" name="Retângulo 4"/>
          <p:cNvSpPr/>
          <p:nvPr/>
        </p:nvSpPr>
        <p:spPr>
          <a:xfrm>
            <a:off x="816864" y="2930979"/>
            <a:ext cx="105338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https://g1.globo.com/politica/noticia/2021/06/17/bolsonaro-diz-que-contaminacao-e-mais-eficaz-que-vacina-estrategia-pode-levar-a-morte-diz-sanitarista.ghtml</a:t>
            </a:r>
          </a:p>
        </p:txBody>
      </p:sp>
      <p:sp>
        <p:nvSpPr>
          <p:cNvPr id="6" name="Retângulo 5"/>
          <p:cNvSpPr/>
          <p:nvPr/>
        </p:nvSpPr>
        <p:spPr>
          <a:xfrm>
            <a:off x="816864" y="3247971"/>
            <a:ext cx="10802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https://jovempan.com.br/programas/os-pingos-nos-is/uma-vacina-nunca-terminou-uma-epidemia-e-sempre-a-imunidade-de-rebanho-diz-osmar-terra.html</a:t>
            </a:r>
          </a:p>
        </p:txBody>
      </p:sp>
      <p:sp>
        <p:nvSpPr>
          <p:cNvPr id="7" name="Retângulo 6"/>
          <p:cNvSpPr/>
          <p:nvPr/>
        </p:nvSpPr>
        <p:spPr>
          <a:xfrm>
            <a:off x="816864" y="32932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Fontes</a:t>
            </a:r>
          </a:p>
        </p:txBody>
      </p:sp>
      <p:sp>
        <p:nvSpPr>
          <p:cNvPr id="8" name="Retângulo 7"/>
          <p:cNvSpPr/>
          <p:nvPr/>
        </p:nvSpPr>
        <p:spPr>
          <a:xfrm>
            <a:off x="816864" y="3549354"/>
            <a:ext cx="33708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https://www.bbc.com/portuguese/geral-58559716</a:t>
            </a:r>
          </a:p>
        </p:txBody>
      </p:sp>
      <p:sp>
        <p:nvSpPr>
          <p:cNvPr id="9" name="Retângulo 8"/>
          <p:cNvSpPr/>
          <p:nvPr/>
        </p:nvSpPr>
        <p:spPr>
          <a:xfrm>
            <a:off x="816864" y="3850737"/>
            <a:ext cx="98633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https://saude.abril.com.br/especiais/o-que-significa-a-tal-da-imunidade-de-rebanho</a:t>
            </a:r>
          </a:p>
        </p:txBody>
      </p:sp>
    </p:spTree>
    <p:extLst>
      <p:ext uri="{BB962C8B-B14F-4D97-AF65-F5344CB8AC3E}">
        <p14:creationId xmlns:p14="http://schemas.microsoft.com/office/powerpoint/2010/main" val="3560769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887" y="537759"/>
            <a:ext cx="9850225" cy="578248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576" y="243840"/>
            <a:ext cx="8877100" cy="651245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403" y="451103"/>
            <a:ext cx="10830765" cy="609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6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07136" y="926591"/>
            <a:ext cx="10411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i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imunidade de rebanho ou imunidade coletiva</a:t>
            </a:r>
            <a:r>
              <a:rPr lang="pt-BR" sz="3200" b="0" i="0" dirty="0">
                <a:solidFill>
                  <a:srgbClr val="737680"/>
                </a:solidFill>
                <a:effectLst/>
                <a:latin typeface="Roboto"/>
              </a:rPr>
              <a:t>. </a:t>
            </a:r>
          </a:p>
          <a:p>
            <a:r>
              <a:rPr lang="pt-BR" sz="3200" b="0" i="0" dirty="0">
                <a:solidFill>
                  <a:srgbClr val="737680"/>
                </a:solidFill>
                <a:effectLst/>
                <a:latin typeface="Roboto"/>
              </a:rPr>
              <a:t>A imunidade de rebanho é o termo que define o momento em que a cadeia de transmissão de uma doença dentro de um grupo populacional é interrompida por se ter atingido um grande percentual de indivíduos já imunizados contra o agente infeccioso. Esta imunidade, ou resistência à infecção, pode ser adquirida pelos indivíduos que se recuperaram, após sofrer a doença, ou foram vacinados contra o agente causador.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607715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 que é “imunidade de rebanho” e por que não há consenso científico sobre  sua eficácia? – Agência Da H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2" y="344529"/>
            <a:ext cx="11502263" cy="559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327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 que é imunidade de rebanho? - Ponto Biolog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3350"/>
          <a:stretch/>
        </p:blipFill>
        <p:spPr bwMode="auto">
          <a:xfrm>
            <a:off x="368046" y="573024"/>
            <a:ext cx="11263110" cy="577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971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 que é imunidade de rebanho? - Ponto Biolog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09" b="33715"/>
          <a:stretch/>
        </p:blipFill>
        <p:spPr bwMode="auto">
          <a:xfrm>
            <a:off x="131191" y="1158240"/>
            <a:ext cx="11906250" cy="49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010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 que é imunidade de rebanho? - Ponto Biolog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32"/>
          <a:stretch/>
        </p:blipFill>
        <p:spPr bwMode="auto">
          <a:xfrm>
            <a:off x="167767" y="829056"/>
            <a:ext cx="11906250" cy="559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308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5431" y="1569023"/>
            <a:ext cx="10608057" cy="28623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pt-BR" sz="3600" b="1" dirty="0"/>
              <a:t>taxa de letalidade</a:t>
            </a:r>
            <a:r>
              <a:rPr lang="pt-BR" sz="3600" dirty="0"/>
              <a:t> avalia o </a:t>
            </a: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número de mortes </a:t>
            </a:r>
            <a:r>
              <a:rPr lang="pt-BR" sz="3600" dirty="0"/>
              <a:t>em relação às pessoas que </a:t>
            </a: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apresentam a doença </a:t>
            </a:r>
            <a:r>
              <a:rPr lang="pt-BR" sz="3600" dirty="0"/>
              <a:t>ativa, e não em relação à população toda, ou seja, mede a </a:t>
            </a:r>
            <a:r>
              <a:rPr lang="pt-BR" sz="3600" b="1" i="1" dirty="0"/>
              <a:t>porcentagem de pessoas infectadas que evoluem para óbito</a:t>
            </a:r>
            <a:r>
              <a:rPr lang="pt-BR" sz="3600" dirty="0"/>
              <a:t>.</a:t>
            </a:r>
            <a:endParaRPr kumimoji="0" lang="pt-BR" altLang="pt-BR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88999" y="416906"/>
            <a:ext cx="5601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cap="all" dirty="0"/>
              <a:t>O QUE É </a:t>
            </a:r>
            <a:r>
              <a:rPr lang="pt-BR" sz="4000" b="1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TAXA DE LETALIDADE</a:t>
            </a:r>
            <a:r>
              <a:rPr lang="pt-BR" b="1" cap="all" dirty="0"/>
              <a:t>?</a:t>
            </a:r>
          </a:p>
        </p:txBody>
      </p:sp>
      <p:sp>
        <p:nvSpPr>
          <p:cNvPr id="5" name="Retângulo 4"/>
          <p:cNvSpPr/>
          <p:nvPr/>
        </p:nvSpPr>
        <p:spPr>
          <a:xfrm>
            <a:off x="988014" y="4629834"/>
            <a:ext cx="1032616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0" i="0" dirty="0">
                <a:solidFill>
                  <a:srgbClr val="333333"/>
                </a:solidFill>
                <a:effectLst/>
                <a:latin typeface="Open Sans"/>
              </a:rPr>
              <a:t>Essa tem sido a medida mais utilizada nos boletins epidemiológicos, como o </a:t>
            </a:r>
            <a:r>
              <a:rPr lang="pt-BR" sz="2400" b="0" i="0" u="none" strike="noStrike" dirty="0">
                <a:solidFill>
                  <a:srgbClr val="EB4947"/>
                </a:solidFill>
                <a:effectLst/>
                <a:latin typeface="Open Sans"/>
              </a:rPr>
              <a:t>Boletim Epidemiológico de Minas Gerais</a:t>
            </a:r>
            <a:r>
              <a:rPr lang="pt-BR" sz="2400" b="1" i="0" dirty="0">
                <a:solidFill>
                  <a:srgbClr val="333333"/>
                </a:solidFill>
                <a:effectLst/>
                <a:latin typeface="Open Sans"/>
              </a:rPr>
              <a:t>. </a:t>
            </a:r>
            <a:r>
              <a:rPr lang="pt-BR" sz="2400" b="0" i="0" dirty="0">
                <a:solidFill>
                  <a:srgbClr val="333333"/>
                </a:solidFill>
                <a:effectLst/>
                <a:latin typeface="Open Sans"/>
              </a:rPr>
              <a:t>Hoje, a taxa de letalidade da covid-19 é de </a:t>
            </a:r>
            <a:r>
              <a:rPr lang="pt-BR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2,9%.</a:t>
            </a:r>
            <a:endParaRPr lang="pt-BR" sz="2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988014" y="6274874"/>
            <a:ext cx="892454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b="0" i="1" dirty="0">
                <a:solidFill>
                  <a:srgbClr val="333333"/>
                </a:solidFill>
                <a:effectLst/>
                <a:latin typeface="Open Sans"/>
              </a:rPr>
              <a:t>*Este post foi escrito pelos alunos da Faculdade de Medicina da UFMG pela parceria da SES-MG com o projeto Adote sua Vizinhança em Tempos de covid-19.</a:t>
            </a:r>
            <a:endParaRPr lang="pt-BR" sz="900" b="0" i="0" dirty="0">
              <a:solidFill>
                <a:srgbClr val="333333"/>
              </a:solidFill>
              <a:effectLst/>
              <a:latin typeface="Open Sans"/>
            </a:endParaRPr>
          </a:p>
          <a:p>
            <a:r>
              <a:rPr lang="pt-BR" sz="900" b="0" i="0" dirty="0">
                <a:solidFill>
                  <a:srgbClr val="333333"/>
                </a:solidFill>
                <a:effectLst/>
                <a:latin typeface="Open Sans"/>
              </a:rPr>
              <a:t>Este texto foi redigido conforme as evidências disponíveis até </a:t>
            </a:r>
            <a:r>
              <a:rPr lang="pt-BR" sz="1400" b="1" i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24/07/2020</a:t>
            </a:r>
            <a:r>
              <a:rPr lang="pt-BR" sz="900" b="0" i="0" dirty="0">
                <a:solidFill>
                  <a:srgbClr val="333333"/>
                </a:solidFill>
                <a:effectLst/>
                <a:latin typeface="Open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2236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ronavírus em SC: Santa Catarina tem menor taxa de letalidade entre  estados do Sul e Sudeste - Agência de Notícias SE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22" y="341205"/>
            <a:ext cx="6952362" cy="603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835245" y="6004730"/>
            <a:ext cx="2275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0" u="sng" dirty="0">
                <a:solidFill>
                  <a:schemeClr val="bg1"/>
                </a:solidFill>
                <a:effectLst/>
                <a:latin typeface="Helvetica" panose="020B0604020202020204" pitchFamily="34" charset="0"/>
              </a:rPr>
              <a:t>11 de maio de 2020</a:t>
            </a:r>
            <a:endParaRPr lang="pt-BR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354335"/>
              </p:ext>
            </p:extLst>
          </p:nvPr>
        </p:nvGraphicFramePr>
        <p:xfrm>
          <a:off x="8314944" y="917448"/>
          <a:ext cx="2877312" cy="36911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8656">
                  <a:extLst>
                    <a:ext uri="{9D8B030D-6E8A-4147-A177-3AD203B41FA5}">
                      <a16:colId xmlns:a16="http://schemas.microsoft.com/office/drawing/2014/main" val="2725585929"/>
                    </a:ext>
                  </a:extLst>
                </a:gridCol>
                <a:gridCol w="1438656">
                  <a:extLst>
                    <a:ext uri="{9D8B030D-6E8A-4147-A177-3AD203B41FA5}">
                      <a16:colId xmlns:a16="http://schemas.microsoft.com/office/drawing/2014/main" val="1664915600"/>
                    </a:ext>
                  </a:extLst>
                </a:gridCol>
              </a:tblGrid>
              <a:tr h="3844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4971"/>
                  </a:ext>
                </a:extLst>
              </a:tr>
              <a:tr h="3844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1,90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0306094"/>
                  </a:ext>
                </a:extLst>
              </a:tr>
              <a:tr h="3844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3,64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434167"/>
                  </a:ext>
                </a:extLst>
              </a:tr>
              <a:tr h="3844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3,88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1203922"/>
                  </a:ext>
                </a:extLst>
              </a:tr>
              <a:tr h="3844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3,90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7022491"/>
                  </a:ext>
                </a:extLst>
              </a:tr>
              <a:tr h="3844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5,94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4474210"/>
                  </a:ext>
                </a:extLst>
              </a:tr>
              <a:tr h="3844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8,16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2552683"/>
                  </a:ext>
                </a:extLst>
              </a:tr>
              <a:tr h="3844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10,05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8072049"/>
                  </a:ext>
                </a:extLst>
              </a:tr>
              <a:tr h="615188"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5,35</a:t>
                      </a:r>
                      <a:endParaRPr lang="pt-BR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média</a:t>
                      </a:r>
                      <a:endParaRPr lang="pt-BR" sz="1100" b="1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8176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52693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593</Words>
  <Application>Microsoft Office PowerPoint</Application>
  <PresentationFormat>Widescreen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Helvetica</vt:lpstr>
      <vt:lpstr>Open Sans</vt:lpstr>
      <vt:lpstr>Roboto</vt:lpstr>
      <vt:lpstr>Tema do Office</vt:lpstr>
      <vt:lpstr>Imunidade de rebanho e a Covid-19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Imunidade de rebanho e a Covid-19</dc:title>
  <dc:creator>Usuario</dc:creator>
  <cp:lastModifiedBy>Claudio Camargo Coelho</cp:lastModifiedBy>
  <cp:revision>9</cp:revision>
  <dcterms:created xsi:type="dcterms:W3CDTF">2024-03-10T18:59:20Z</dcterms:created>
  <dcterms:modified xsi:type="dcterms:W3CDTF">2026-03-02T18:04:47Z</dcterms:modified>
</cp:coreProperties>
</file>