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91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CD3937-E7F8-428C-6A2E-32996E5C11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AD8DD4-5680-89EE-FBEC-DF7EEE48FF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6944739-7E08-6C00-1D7A-953D8C4B5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F878A2-69C7-6B89-D283-3B426B36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0F041C3-D561-C804-E9FC-95E1FD1D2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27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B9757B-7C42-E870-42D2-01E981D0C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B04C129-6376-330A-2B48-A5FAEDB59A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AAD910-E68B-CC77-D9FF-F6A561455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EACB04-2E57-837E-AE7D-6098DDCD4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023EE8-51AE-4FDC-9F67-379FC89CD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627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EFA0176-E51F-060C-AAAA-7C58DAE091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67D04EA-5636-569C-A7BD-E0D253FFF6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4B018B-E15A-642F-3035-87E36807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CF1AD6-CA04-CF1A-7D8F-C34D8E440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D02374-4632-B739-6F12-D8CFCFB62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93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36173B-5459-0E58-EE1E-B39472187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32F634-7598-468C-233C-CD95FCFD0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344229-3704-64DF-8132-111AF016B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D09A827-7A25-62B2-CDF2-4579C066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0506D1-AC85-C6B8-9B41-2E8079ECD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342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B6BF39-C26C-F7E2-1A7F-B8C29E612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9E4026-DB18-F431-EE8E-5C24AA2D3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95A836-018B-3BF4-824E-CFB38AB7D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9933052-BA8C-5EF9-78D8-2A6A32401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C9567B-5770-7E13-CB52-557A8610C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1097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858B2C-C970-CD28-6FD5-D8F6BEC6E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5B618D-111E-B637-4CE7-894D3B0B3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C4B70C4-EBB0-4777-3C75-BE45EC452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5F17B8A-C1FC-5EA4-97B0-842EA81E2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FA98992-5376-3F12-3E3E-7891A1339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581749D-787A-5E95-FF2E-AA84F7CD6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7402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907E16-CF12-3DD5-295D-16B55C97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67E930-03A8-5832-44A8-5437646BF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645BFF7-14F7-2EA4-D2A5-ECAA88435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8FE0E22-A431-14C8-BB40-9251A1FC8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8DBF18-4DA9-1C32-8699-E6CDEF1999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C8E2B34-2AC7-9A43-974A-A722777A6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6F9885-278C-47BD-C17F-8C17A0569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38510EE-5DF0-3D4C-51E2-3C1F08A60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83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B33396-0A70-FA29-AE0D-12030CD5A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3916C1B-7E99-F07C-8A5F-6E7842D85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82D722F-567D-EE16-27F4-612802CE2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B05D3E9-B3BA-BFC2-8C64-89046275D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0882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5EEECBE-4170-7456-357F-9414695A9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4ECC24B-F3A8-0E10-267B-F881F0E84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85DD546-BA4A-AD72-968F-0188AAF96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29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796628-5EE4-8BB3-A4D5-6FED180F9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35DE48-C1BD-9D6E-49E4-722687BC9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B1E9AFE-C782-774D-839A-7A3B465AE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B178A52-7EBA-D63F-8317-D66DA6742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EDA1B1D-032F-7245-E7B8-8F33C07C8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8277A36-02DB-87FD-719E-5ECE726C8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5927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55E1F5-E3CE-CAF5-1F5E-CB5BA46DC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36CF705-B0B2-ABF7-F64A-D563BAB72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957BA10-661B-355D-E125-D7B2B17E04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6CFDDD4-49E7-169E-2906-2475E6B4A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E47AB01-0886-7BC6-8B1D-4AA3C10C2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30D6260-3058-666B-C0E5-3F904C61F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950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A33639F-2061-AF47-4707-683E2204D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D3657D-6AB0-BDCE-97A6-3A2CF42CA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34D241-FC2A-2A0C-E6DD-6AF1ED9805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515946-5741-430F-AE59-374C48C19ADC}" type="datetimeFigureOut">
              <a:rPr lang="pt-BR" smtClean="0"/>
              <a:t>26/02/2026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1BCD78-9E6A-B37D-498D-4A3027BFFD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B3A79A-9243-7CB4-4A79-DC8BD2509A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839F4E-1480-4F0E-842C-F32DBD4B4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07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Diagrama, Desenho técnico&#10;&#10;O conteúdo gerado por IA pode estar incorreto.">
            <a:extLst>
              <a:ext uri="{FF2B5EF4-FFF2-40B4-BE49-F238E27FC236}">
                <a16:creationId xmlns:a16="http://schemas.microsoft.com/office/drawing/2014/main" id="{2152E93E-A166-BA5A-BCA8-E5767E90A8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42"/>
            <a:ext cx="12202316" cy="6816137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F28D6462-9CE2-9D6E-5263-9DE96FAE0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2256" y="2377791"/>
            <a:ext cx="2894030" cy="440823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t-BR" sz="1800" dirty="0"/>
              <a:t>Prof. Ms. Cláudio C. Coelho</a:t>
            </a:r>
          </a:p>
        </p:txBody>
      </p:sp>
    </p:spTree>
    <p:extLst>
      <p:ext uri="{BB962C8B-B14F-4D97-AF65-F5344CB8AC3E}">
        <p14:creationId xmlns:p14="http://schemas.microsoft.com/office/powerpoint/2010/main" val="3519607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0AE4477-1F59-6F26-1266-FCD205789AF9}"/>
              </a:ext>
            </a:extLst>
          </p:cNvPr>
          <p:cNvSpPr txBox="1"/>
          <p:nvPr/>
        </p:nvSpPr>
        <p:spPr>
          <a:xfrm>
            <a:off x="221742" y="309110"/>
            <a:ext cx="60944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 está o padrão?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6E5B4E9E-4641-E90A-3B97-F06452E1C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435" y="1386772"/>
            <a:ext cx="11327130" cy="2631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Em vez de fórmulas, o caos organizado...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O cérebro humano é viciado em buscar padrões.</a:t>
            </a:r>
            <a:endParaRPr kumimoji="0" lang="pt-BR" alt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Atividade Rápida: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completar: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1)2, 4, 6, 8, ... 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(Simples)</a:t>
            </a:r>
            <a:endParaRPr kumimoji="0" lang="pt-BR" alt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2) 100, 95, 90, 85, ... 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(Decrescente)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3) 1, 1, 2, 3, 5, 8, ... </a:t>
            </a: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(Fibonacci - para mostrar que nem tudo que tem lógica é PA)</a:t>
            </a:r>
            <a:endParaRPr kumimoji="0" lang="pt-BR" alt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47335FA-C77C-0596-B1A6-8B7C4DD1896B}"/>
              </a:ext>
            </a:extLst>
          </p:cNvPr>
          <p:cNvSpPr txBox="1"/>
          <p:nvPr/>
        </p:nvSpPr>
        <p:spPr>
          <a:xfrm>
            <a:off x="868680" y="4776508"/>
            <a:ext cx="100492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ogle Sans Text"/>
              </a:rPr>
              <a:t>"Toda PA é uma sequência lógica, mas nem toda sequência lógica é uma PA. </a:t>
            </a:r>
          </a:p>
        </p:txBody>
      </p:sp>
    </p:spTree>
    <p:extLst>
      <p:ext uri="{BB962C8B-B14F-4D97-AF65-F5344CB8AC3E}">
        <p14:creationId xmlns:p14="http://schemas.microsoft.com/office/powerpoint/2010/main" val="3197482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F86816F-D32C-2D40-4BA4-AAE1A9EBCBF6}"/>
              </a:ext>
            </a:extLst>
          </p:cNvPr>
          <p:cNvSpPr txBox="1"/>
          <p:nvPr/>
        </p:nvSpPr>
        <p:spPr>
          <a:xfrm>
            <a:off x="349758" y="276088"/>
            <a:ext cx="10110978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Conexões com o Mundo Real </a:t>
            </a:r>
          </a:p>
          <a:p>
            <a:pPr>
              <a:buNone/>
            </a:pPr>
            <a:endParaRPr lang="pt-BR" sz="2800" b="1" dirty="0"/>
          </a:p>
          <a:p>
            <a:pPr algn="ctr">
              <a:buNone/>
            </a:pPr>
            <a:r>
              <a:rPr lang="pt-BR" sz="3200" b="1" i="1" dirty="0"/>
              <a:t>"onde vou usar isso?“</a:t>
            </a:r>
          </a:p>
          <a:p>
            <a:pPr>
              <a:buNone/>
            </a:pPr>
            <a:endParaRPr lang="pt-BR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pt-BR" sz="2800" b="1" dirty="0"/>
              <a:t>Economia (Jornais/Revistas):</a:t>
            </a:r>
            <a:r>
              <a:rPr lang="pt-BR" sz="2800" dirty="0"/>
              <a:t> Imagine uma notícia sobre o aumento do salário mínimo ou de uma tarifa de ônibus que sobe R$ 0,20 </a:t>
            </a:r>
            <a:r>
              <a:rPr lang="pt-BR" sz="2800" dirty="0">
                <a:solidFill>
                  <a:srgbClr val="FF0000"/>
                </a:solidFill>
              </a:rPr>
              <a:t>todo ano</a:t>
            </a:r>
            <a:r>
              <a:rPr lang="pt-BR" sz="2800" dirty="0"/>
              <a:t>. Isso é uma PA.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pt-BR" sz="2800" b="1" dirty="0"/>
              <a:t>Saúde e Esporte:</a:t>
            </a:r>
            <a:r>
              <a:rPr lang="pt-BR" sz="2800" dirty="0"/>
              <a:t> Um plano de treino para um iniciante que começa correndo 1km e aumenta 500m a cada dois dias.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pt-BR" sz="2800" b="1" dirty="0"/>
              <a:t>Natureza e Urbanismo:</a:t>
            </a:r>
            <a:r>
              <a:rPr lang="pt-BR" sz="2800" dirty="0"/>
              <a:t> A numeração das casas em uma rua (geralmente de 2 em 2) ou o ciclo de anos bissextos (de 4 em 4).</a:t>
            </a:r>
          </a:p>
        </p:txBody>
      </p:sp>
    </p:spTree>
    <p:extLst>
      <p:ext uri="{BB962C8B-B14F-4D97-AF65-F5344CB8AC3E}">
        <p14:creationId xmlns:p14="http://schemas.microsoft.com/office/powerpoint/2010/main" val="23795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6562071-D77F-A0AD-53C5-B1032B25B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784" y="213078"/>
            <a:ext cx="11073384" cy="4785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Agora que entendemos o conceito, vamos dar nomes aos bois.</a:t>
            </a:r>
            <a:endParaRPr kumimoji="0" lang="pt-BR" alt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Termo Geral (a</a:t>
            </a:r>
            <a:r>
              <a:rPr kumimoji="0" lang="pt-BR" altLang="pt-BR" sz="28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1</a:t>
            </a: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, a</a:t>
            </a:r>
            <a:r>
              <a:rPr kumimoji="0" lang="pt-BR" altLang="pt-BR" sz="28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2</a:t>
            </a: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, ..., </a:t>
            </a:r>
            <a:r>
              <a:rPr kumimoji="0" lang="pt-BR" altLang="pt-BR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a</a:t>
            </a:r>
            <a:r>
              <a:rPr kumimoji="0" lang="pt-BR" altLang="pt-BR" sz="2800" b="1" i="0" u="none" strike="noStrike" cap="none" normalizeH="0" baseline="-2500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n</a:t>
            </a: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):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A posição do elemento.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A Razão (r):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É o "passo".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Se r &gt; 0 (positivo), a PA cresce (</a:t>
            </a:r>
            <a:r>
              <a:rPr kumimoji="0" lang="pt-BR" altLang="pt-B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Ex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Juros simples).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Se r &lt; 0, (negativo) a PA decresce (</a:t>
            </a:r>
            <a:r>
              <a:rPr kumimoji="0" lang="pt-BR" altLang="pt-B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Ex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: Nível de bateria do celular ou tanque de combustível).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pt-BR" alt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pt-BR" altLang="pt-B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A "Fórmula" Sem Decoreba:</a:t>
            </a:r>
            <a:r>
              <a:rPr kumimoji="0" lang="pt-BR" altLang="pt-B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 Para chegar no 3º degrau, você partiu do 1º e subiu 2 vezes a razão.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oogle Sans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5921630-9781-2C9D-FB86-0B9BF82F9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4881" y="4085411"/>
            <a:ext cx="5894132" cy="115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041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Tabela&#10;&#10;O conteúdo gerado por IA pode estar incorreto.">
            <a:extLst>
              <a:ext uri="{FF2B5EF4-FFF2-40B4-BE49-F238E27FC236}">
                <a16:creationId xmlns:a16="http://schemas.microsoft.com/office/drawing/2014/main" id="{149914B2-57BA-AD6A-9D4F-1FC80DDE5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262" y="377773"/>
            <a:ext cx="10026869" cy="6355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381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abela&#10;&#10;O conteúdo gerado por IA pode estar incorreto.">
            <a:extLst>
              <a:ext uri="{FF2B5EF4-FFF2-40B4-BE49-F238E27FC236}">
                <a16:creationId xmlns:a16="http://schemas.microsoft.com/office/drawing/2014/main" id="{EC4C9E62-E363-346B-813A-80EFA0640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359" y="338573"/>
            <a:ext cx="10602078" cy="6272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498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abela&#10;&#10;O conteúdo gerado por IA pode estar incorreto.">
            <a:extLst>
              <a:ext uri="{FF2B5EF4-FFF2-40B4-BE49-F238E27FC236}">
                <a16:creationId xmlns:a16="http://schemas.microsoft.com/office/drawing/2014/main" id="{38BBBD8A-B173-5A48-C8EA-7406839C9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28" y="291271"/>
            <a:ext cx="10510344" cy="627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56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abela&#10;&#10;O conteúdo gerado por IA pode estar incorreto.">
            <a:extLst>
              <a:ext uri="{FF2B5EF4-FFF2-40B4-BE49-F238E27FC236}">
                <a16:creationId xmlns:a16="http://schemas.microsoft.com/office/drawing/2014/main" id="{15C9ADCB-C251-0F04-0C74-1ECE517F12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640" y="304800"/>
            <a:ext cx="11305744" cy="6180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972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4E84CB9-3274-1594-23A0-8AD0F3F1D2C0}"/>
              </a:ext>
            </a:extLst>
          </p:cNvPr>
          <p:cNvSpPr txBox="1"/>
          <p:nvPr/>
        </p:nvSpPr>
        <p:spPr>
          <a:xfrm>
            <a:off x="1797811" y="1098059"/>
            <a:ext cx="34315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hoje é só</a:t>
            </a:r>
          </a:p>
        </p:txBody>
      </p:sp>
    </p:spTree>
    <p:extLst>
      <p:ext uri="{BB962C8B-B14F-4D97-AF65-F5344CB8AC3E}">
        <p14:creationId xmlns:p14="http://schemas.microsoft.com/office/powerpoint/2010/main" val="13794284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311</Words>
  <Application>Microsoft Office PowerPoint</Application>
  <PresentationFormat>Widescreen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Google Sans Text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Claudio Camargo Coelho</dc:creator>
  <cp:lastModifiedBy>Claudio Camargo Coelho</cp:lastModifiedBy>
  <cp:revision>2</cp:revision>
  <dcterms:created xsi:type="dcterms:W3CDTF">2026-02-26T17:16:30Z</dcterms:created>
  <dcterms:modified xsi:type="dcterms:W3CDTF">2026-02-26T17:44:48Z</dcterms:modified>
</cp:coreProperties>
</file>